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40" r:id="rId1"/>
  </p:sldMasterIdLst>
  <p:notesMasterIdLst>
    <p:notesMasterId r:id="rId42"/>
  </p:notesMasterIdLst>
  <p:sldIdLst>
    <p:sldId id="256" r:id="rId2"/>
    <p:sldId id="257" r:id="rId3"/>
    <p:sldId id="258" r:id="rId4"/>
    <p:sldId id="302" r:id="rId5"/>
    <p:sldId id="303" r:id="rId6"/>
    <p:sldId id="259" r:id="rId7"/>
    <p:sldId id="260" r:id="rId8"/>
    <p:sldId id="261" r:id="rId9"/>
    <p:sldId id="262" r:id="rId10"/>
    <p:sldId id="263" r:id="rId11"/>
    <p:sldId id="264" r:id="rId12"/>
    <p:sldId id="265" r:id="rId13"/>
    <p:sldId id="266" r:id="rId14"/>
    <p:sldId id="267" r:id="rId15"/>
    <p:sldId id="268" r:id="rId16"/>
    <p:sldId id="270" r:id="rId17"/>
    <p:sldId id="271"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7" r:id="rId32"/>
    <p:sldId id="288" r:id="rId33"/>
    <p:sldId id="289" r:id="rId34"/>
    <p:sldId id="290" r:id="rId35"/>
    <p:sldId id="291" r:id="rId36"/>
    <p:sldId id="292" r:id="rId37"/>
    <p:sldId id="293" r:id="rId38"/>
    <p:sldId id="294" r:id="rId39"/>
    <p:sldId id="300" r:id="rId40"/>
    <p:sldId id="299" r:id="rId4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29A4E7D-5642-41B8-91AD-EFAC0BAAC7CB}" type="datetimeFigureOut">
              <a:rPr lang="ru-RU" smtClean="0"/>
              <a:pPr/>
              <a:t>пт 21.10.22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AFA6A4E-9778-4D21-8F13-B7B3B6AEF754}"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br>
              <a:rPr lang="ru-RU" sz="1200" kern="1200" dirty="0">
                <a:solidFill>
                  <a:schemeClr val="tx1"/>
                </a:solidFill>
                <a:latin typeface="+mn-lt"/>
                <a:ea typeface="+mn-ea"/>
                <a:cs typeface="+mn-cs"/>
              </a:rPr>
            </a:br>
            <a:endParaRPr lang="ru-RU" sz="1200" kern="1200" dirty="0">
              <a:solidFill>
                <a:schemeClr val="tx1"/>
              </a:solidFill>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FAFA6A4E-9778-4D21-8F13-B7B3B6AEF754}" type="slidenum">
              <a:rPr lang="ru-RU" smtClean="0"/>
              <a:pPr/>
              <a:t>9</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AFA6A4E-9778-4D21-8F13-B7B3B6AEF754}" type="slidenum">
              <a:rPr lang="ru-RU" smtClean="0"/>
              <a:pPr/>
              <a:t>39</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2"/>
      </p:bgRef>
    </p:bg>
    <p:spTree>
      <p:nvGrpSpPr>
        <p:cNvPr id="1" name=""/>
        <p:cNvGrpSpPr/>
        <p:nvPr/>
      </p:nvGrpSpPr>
      <p:grpSpPr>
        <a:xfrm>
          <a:off x="0" y="0"/>
          <a:ext cx="0" cy="0"/>
          <a:chOff x="0" y="0"/>
          <a:chExt cx="0" cy="0"/>
        </a:xfrm>
      </p:grpSpPr>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одзаголовок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a:t>Образец подзаголовка</a:t>
            </a:r>
            <a:endParaRPr kumimoji="0" lang="en-US"/>
          </a:p>
        </p:txBody>
      </p:sp>
      <p:sp>
        <p:nvSpPr>
          <p:cNvPr id="28" name="Дата 27"/>
          <p:cNvSpPr>
            <a:spLocks noGrp="1"/>
          </p:cNvSpPr>
          <p:nvPr>
            <p:ph type="dt" sz="half" idx="10"/>
          </p:nvPr>
        </p:nvSpPr>
        <p:spPr/>
        <p:txBody>
          <a:bodyPr/>
          <a:lstStyle/>
          <a:p>
            <a:fld id="{5B106E36-FD25-4E2D-B0AA-010F637433A0}" type="datetimeFigureOut">
              <a:rPr lang="ru-RU" smtClean="0"/>
              <a:pPr/>
              <a:t>пт 21.10.22</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7" name="Прямая соединительная линия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Овал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Овал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Номер слайда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725C68B6-61C2-468F-89AB-4B9F7531AA68}" type="slidenum">
              <a:rPr lang="ru-RU" smtClean="0"/>
              <a:pPr/>
              <a:t>‹#›</a:t>
            </a:fld>
            <a:endParaRPr lang="ru-RU"/>
          </a:p>
        </p:txBody>
      </p:sp>
      <p:sp>
        <p:nvSpPr>
          <p:cNvPr id="8" name="Заголовок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ru-RU"/>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пт 21.10.22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bg>
      <p:bgRef idx="1001">
        <a:schemeClr val="bg2"/>
      </p:bgRef>
    </p:bg>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Прямая соединительная линия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Овал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6915912" y="3009901"/>
            <a:ext cx="457200" cy="441325"/>
          </a:xfrm>
        </p:spPr>
        <p:txBody>
          <a:bodyPr/>
          <a:lstStyle/>
          <a:p>
            <a:fld id="{725C68B6-61C2-468F-89AB-4B9F7531AA68}" type="slidenum">
              <a:rPr lang="ru-RU" smtClean="0"/>
              <a:pPr/>
              <a:t>‹#›</a:t>
            </a:fld>
            <a:endParaRPr lang="ru-RU"/>
          </a:p>
        </p:txBody>
      </p:sp>
      <p:sp>
        <p:nvSpPr>
          <p:cNvPr id="3" name="Вертикальный текст 2"/>
          <p:cNvSpPr>
            <a:spLocks noGrp="1"/>
          </p:cNvSpPr>
          <p:nvPr>
            <p:ph type="body" orient="vert" idx="1"/>
          </p:nvPr>
        </p:nvSpPr>
        <p:spPr>
          <a:xfrm>
            <a:off x="304800" y="304800"/>
            <a:ext cx="6553200" cy="5821366"/>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пт 21.10.22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2" name="Вертикальный заголовок 1"/>
          <p:cNvSpPr>
            <a:spLocks noGrp="1"/>
          </p:cNvSpPr>
          <p:nvPr>
            <p:ph type="title" orient="vert"/>
          </p:nvPr>
        </p:nvSpPr>
        <p:spPr>
          <a:xfrm>
            <a:off x="7391400" y="304801"/>
            <a:ext cx="1447800" cy="5851525"/>
          </a:xfrm>
        </p:spPr>
        <p:txBody>
          <a:bodyPr vert="eaVert"/>
          <a:lstStyle/>
          <a:p>
            <a:r>
              <a:rPr kumimoji="0" lang="ru-RU"/>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accent3">
                    <a:shade val="75000"/>
                  </a:schemeClr>
                </a:solidFill>
              </a:defRPr>
            </a:lvl1pPr>
          </a:lstStyle>
          <a:p>
            <a:r>
              <a:rPr kumimoji="0" lang="ru-RU"/>
              <a:t>Образец заголовка</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пт 21.10.22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4361688" y="1026372"/>
            <a:ext cx="457200" cy="441325"/>
          </a:xfrm>
        </p:spPr>
        <p:txBody>
          <a:bodyPr/>
          <a:lstStyle/>
          <a:p>
            <a:fld id="{725C68B6-61C2-468F-89AB-4B9F7531AA68}" type="slidenum">
              <a:rPr lang="ru-RU" smtClean="0"/>
              <a:pPr/>
              <a:t>‹#›</a:t>
            </a:fld>
            <a:endParaRPr lang="ru-RU"/>
          </a:p>
        </p:txBody>
      </p:sp>
      <p:sp>
        <p:nvSpPr>
          <p:cNvPr id="8" name="Содержимое 7"/>
          <p:cNvSpPr>
            <a:spLocks noGrp="1"/>
          </p:cNvSpPr>
          <p:nvPr>
            <p:ph sz="quarter" idx="1"/>
          </p:nvPr>
        </p:nvSpPr>
        <p:spPr>
          <a:xfrm>
            <a:off x="301752" y="1527048"/>
            <a:ext cx="8503920" cy="45720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a:t>Образец текста</a:t>
            </a:r>
          </a:p>
        </p:txBody>
      </p:sp>
      <p:sp>
        <p:nvSpPr>
          <p:cNvPr id="13" name="Прямоугольник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Прямоугольник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Нижний колонтитул 4"/>
          <p:cNvSpPr>
            <a:spLocks noGrp="1"/>
          </p:cNvSpPr>
          <p:nvPr>
            <p:ph type="ftr" sz="quarter" idx="11"/>
          </p:nvPr>
        </p:nvSpPr>
        <p:spPr/>
        <p:txBody>
          <a:bodyPr/>
          <a:lstStyle/>
          <a:p>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пт 21.10.22</a:t>
            </a:fld>
            <a:endParaRPr lang="ru-RU"/>
          </a:p>
        </p:txBody>
      </p:sp>
      <p:sp>
        <p:nvSpPr>
          <p:cNvPr id="8" name="Прямая соединительная линия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Овал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725C68B6-61C2-468F-89AB-4B9F7531AA68}" type="slidenum">
              <a:rPr lang="ru-RU" smtClean="0"/>
              <a:pPr/>
              <a:t>‹#›</a:t>
            </a:fld>
            <a:endParaRPr lang="ru-RU"/>
          </a:p>
        </p:txBody>
      </p:sp>
      <p:sp>
        <p:nvSpPr>
          <p:cNvPr id="2" name="Заголовок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ru-RU"/>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758952"/>
          </a:xfrm>
        </p:spPr>
        <p:txBody>
          <a:bodyPr/>
          <a:lstStyle/>
          <a:p>
            <a:r>
              <a:rPr kumimoji="0" lang="ru-RU"/>
              <a:t>Образец заголовка</a:t>
            </a:r>
            <a:endParaRPr kumimoji="0" lang="en-US"/>
          </a:p>
        </p:txBody>
      </p:sp>
      <p:sp>
        <p:nvSpPr>
          <p:cNvPr id="5" name="Дата 4"/>
          <p:cNvSpPr>
            <a:spLocks noGrp="1"/>
          </p:cNvSpPr>
          <p:nvPr>
            <p:ph type="dt" sz="half" idx="10"/>
          </p:nvPr>
        </p:nvSpPr>
        <p:spPr>
          <a:xfrm>
            <a:off x="5791200" y="6409944"/>
            <a:ext cx="3044952" cy="365760"/>
          </a:xfrm>
        </p:spPr>
        <p:txBody>
          <a:bodyPr/>
          <a:lstStyle/>
          <a:p>
            <a:fld id="{5B106E36-FD25-4E2D-B0AA-010F637433A0}" type="datetimeFigureOut">
              <a:rPr lang="ru-RU" smtClean="0"/>
              <a:pPr/>
              <a:t>пт 21.10.22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8" name="Прямая соединительная линия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Содержимое 9"/>
          <p:cNvSpPr>
            <a:spLocks noGrp="1"/>
          </p:cNvSpPr>
          <p:nvPr>
            <p:ph sz="half" idx="1"/>
          </p:nvPr>
        </p:nvSpPr>
        <p:spPr>
          <a:xfrm>
            <a:off x="301752" y="1371600"/>
            <a:ext cx="4038600" cy="4681728"/>
          </a:xfrm>
        </p:spPr>
        <p:txBody>
          <a:bodyPr/>
          <a:lstStyle>
            <a:lvl1pPr>
              <a:defRPr sz="2500"/>
            </a:lvl1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2" name="Содержимое 11"/>
          <p:cNvSpPr>
            <a:spLocks noGrp="1"/>
          </p:cNvSpPr>
          <p:nvPr>
            <p:ph sz="half" idx="2"/>
          </p:nvPr>
        </p:nvSpPr>
        <p:spPr>
          <a:xfrm>
            <a:off x="4800600" y="1371600"/>
            <a:ext cx="4038600" cy="4681728"/>
          </a:xfrm>
        </p:spPr>
        <p:txBody>
          <a:bodyPr/>
          <a:lstStyle>
            <a:lvl1pPr>
              <a:defRPr sz="2500"/>
            </a:lvl1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1">
        <a:schemeClr val="bg2"/>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Прямоугольник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Прямоугольник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Прямоугольник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оугольник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4" name="Текст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7" name="Дата 6"/>
          <p:cNvSpPr>
            <a:spLocks noGrp="1"/>
          </p:cNvSpPr>
          <p:nvPr>
            <p:ph type="dt" sz="half" idx="10"/>
          </p:nvPr>
        </p:nvSpPr>
        <p:spPr/>
        <p:txBody>
          <a:bodyPr/>
          <a:lstStyle/>
          <a:p>
            <a:fld id="{5B106E36-FD25-4E2D-B0AA-010F637433A0}" type="datetimeFigureOut">
              <a:rPr lang="ru-RU" smtClean="0"/>
              <a:pPr/>
              <a:t>пт 21.10.22</a:t>
            </a:fld>
            <a:endParaRPr lang="ru-RU"/>
          </a:p>
        </p:txBody>
      </p:sp>
      <p:sp>
        <p:nvSpPr>
          <p:cNvPr id="8" name="Нижний колонтитул 7"/>
          <p:cNvSpPr>
            <a:spLocks noGrp="1"/>
          </p:cNvSpPr>
          <p:nvPr>
            <p:ph type="ftr" sz="quarter" idx="11"/>
          </p:nvPr>
        </p:nvSpPr>
        <p:spPr>
          <a:xfrm>
            <a:off x="304800" y="6409944"/>
            <a:ext cx="3581400" cy="365760"/>
          </a:xfrm>
        </p:spPr>
        <p:txBody>
          <a:bodyPr/>
          <a:lstStyle/>
          <a:p>
            <a:endParaRPr lang="ru-RU"/>
          </a:p>
        </p:txBody>
      </p:sp>
      <p:sp>
        <p:nvSpPr>
          <p:cNvPr id="15" name="Прямая соединительная линия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Содержимое 23"/>
          <p:cNvSpPr>
            <a:spLocks noGrp="1"/>
          </p:cNvSpPr>
          <p:nvPr>
            <p:ph sz="quarter" idx="2"/>
          </p:nvPr>
        </p:nvSpPr>
        <p:spPr>
          <a:xfrm>
            <a:off x="301752" y="2471383"/>
            <a:ext cx="4041648" cy="3818404"/>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26" name="Содержимое 25"/>
          <p:cNvSpPr>
            <a:spLocks noGrp="1"/>
          </p:cNvSpPr>
          <p:nvPr>
            <p:ph sz="quarter" idx="4"/>
          </p:nvPr>
        </p:nvSpPr>
        <p:spPr>
          <a:xfrm>
            <a:off x="4800600" y="2471383"/>
            <a:ext cx="4038600" cy="3822192"/>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25" name="Овал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Овал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Номер слайда 8"/>
          <p:cNvSpPr>
            <a:spLocks noGrp="1"/>
          </p:cNvSpPr>
          <p:nvPr>
            <p:ph type="sldNum" sz="quarter" idx="12"/>
          </p:nvPr>
        </p:nvSpPr>
        <p:spPr>
          <a:xfrm>
            <a:off x="4343400" y="1042416"/>
            <a:ext cx="457200" cy="441325"/>
          </a:xfrm>
        </p:spPr>
        <p:txBody>
          <a:bodyPr/>
          <a:lstStyle>
            <a:lvl1pPr algn="ctr">
              <a:defRPr/>
            </a:lvl1pPr>
          </a:lstStyle>
          <a:p>
            <a:fld id="{725C68B6-61C2-468F-89AB-4B9F7531AA68}" type="slidenum">
              <a:rPr lang="ru-RU" smtClean="0"/>
              <a:pPr/>
              <a:t>‹#›</a:t>
            </a:fld>
            <a:endParaRPr lang="ru-RU"/>
          </a:p>
        </p:txBody>
      </p:sp>
      <p:sp>
        <p:nvSpPr>
          <p:cNvPr id="23" name="Заголовок 22"/>
          <p:cNvSpPr>
            <a:spLocks noGrp="1"/>
          </p:cNvSpPr>
          <p:nvPr>
            <p:ph type="title"/>
          </p:nvPr>
        </p:nvSpPr>
        <p:spPr/>
        <p:txBody>
          <a:bodyPr rtlCol="0" anchor="b" anchorCtr="0"/>
          <a:lstStyle/>
          <a:p>
            <a:r>
              <a:rPr kumimoji="0" lang="ru-RU"/>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пт 21.10.22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a:xfrm>
            <a:off x="4343400" y="1036020"/>
            <a:ext cx="457200" cy="441325"/>
          </a:xfrm>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Прямоугольник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Прямоугольник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Дата 1"/>
          <p:cNvSpPr>
            <a:spLocks noGrp="1"/>
          </p:cNvSpPr>
          <p:nvPr>
            <p:ph type="dt" sz="half" idx="10"/>
          </p:nvPr>
        </p:nvSpPr>
        <p:spPr/>
        <p:txBody>
          <a:bodyPr/>
          <a:lstStyle/>
          <a:p>
            <a:fld id="{5B106E36-FD25-4E2D-B0AA-010F637433A0}" type="datetimeFigureOut">
              <a:rPr lang="ru-RU" smtClean="0"/>
              <a:pPr/>
              <a:t>пт 21.10.22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a:xfrm>
            <a:off x="4267200" y="6324600"/>
            <a:ext cx="609600" cy="441324"/>
          </a:xfrm>
        </p:spPr>
        <p:txBody>
          <a:bodyPr/>
          <a:lstStyle>
            <a:lvl1pPr>
              <a:defRPr>
                <a:solidFill>
                  <a:srgbClr val="FFFFFF"/>
                </a:solidFill>
              </a:defRPr>
            </a:lvl1p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9" name="Прямоугольник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Прямоугольник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ru-RU"/>
              <a:t>Образец заголовка</a:t>
            </a:r>
            <a:endParaRPr kumimoji="0" lang="en-US"/>
          </a:p>
        </p:txBody>
      </p:sp>
      <p:sp>
        <p:nvSpPr>
          <p:cNvPr id="3" name="Текст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ru-RU"/>
              <a:t>Образец текста</a:t>
            </a:r>
          </a:p>
        </p:txBody>
      </p:sp>
      <p:sp>
        <p:nvSpPr>
          <p:cNvPr id="8" name="Прямоугольник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Прямая соединительная линия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Содержимое 19"/>
          <p:cNvSpPr>
            <a:spLocks noGrp="1"/>
          </p:cNvSpPr>
          <p:nvPr>
            <p:ph sz="quarter" idx="1"/>
          </p:nvPr>
        </p:nvSpPr>
        <p:spPr>
          <a:xfrm>
            <a:off x="3124200" y="685800"/>
            <a:ext cx="5638800" cy="54102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0" name="Овал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725C68B6-61C2-468F-89AB-4B9F7531AA68}" type="slidenum">
              <a:rPr lang="ru-RU" smtClean="0"/>
              <a:pPr/>
              <a:t>‹#›</a:t>
            </a:fld>
            <a:endParaRPr lang="ru-RU"/>
          </a:p>
        </p:txBody>
      </p:sp>
      <p:sp>
        <p:nvSpPr>
          <p:cNvPr id="21" name="Прямоугольник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пт 21.10.22</a:t>
            </a:fld>
            <a:endParaRPr lang="ru-RU"/>
          </a:p>
        </p:txBody>
      </p:sp>
      <p:sp>
        <p:nvSpPr>
          <p:cNvPr id="6" name="Нижний колонтитул 5"/>
          <p:cNvSpPr>
            <a:spLocks noGrp="1"/>
          </p:cNvSpPr>
          <p:nvPr>
            <p:ph type="ftr" sz="quarter" idx="11"/>
          </p:nvPr>
        </p:nvSpPr>
        <p:spPr>
          <a:xfrm>
            <a:off x="301752" y="6410848"/>
            <a:ext cx="3383280" cy="365760"/>
          </a:xfrm>
        </p:spPr>
        <p:txBody>
          <a:bodyPr/>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1" name="Прямая соединительная линия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Прямоугольник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Прямоугольник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Овал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Овал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371600" y="312738"/>
            <a:ext cx="457200" cy="441325"/>
          </a:xfrm>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ru-RU"/>
              <a:t>Образец заголовка</a:t>
            </a:r>
            <a:endParaRPr kumimoji="0" lang="en-US"/>
          </a:p>
        </p:txBody>
      </p:sp>
      <p:sp>
        <p:nvSpPr>
          <p:cNvPr id="3" name="Рисунок 2"/>
          <p:cNvSpPr>
            <a:spLocks noGrp="1"/>
          </p:cNvSpPr>
          <p:nvPr>
            <p:ph type="pic" idx="1"/>
          </p:nvPr>
        </p:nvSpPr>
        <p:spPr>
          <a:xfrm>
            <a:off x="3000375" y="609600"/>
            <a:ext cx="5867400" cy="4267200"/>
          </a:xfrm>
        </p:spPr>
        <p:txBody>
          <a:bodyPr/>
          <a:lstStyle>
            <a:lvl1pPr marL="0" indent="0">
              <a:buNone/>
              <a:defRPr sz="3200"/>
            </a:lvl1pPr>
          </a:lstStyle>
          <a:p>
            <a:r>
              <a:rPr kumimoji="0" lang="ru-RU"/>
              <a:t>Вставка рисунка</a:t>
            </a:r>
            <a:endParaRPr kumimoji="0" lang="en-US" dirty="0"/>
          </a:p>
        </p:txBody>
      </p:sp>
      <p:sp>
        <p:nvSpPr>
          <p:cNvPr id="4" name="Текст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ru-RU"/>
              <a:t>Образец текста</a:t>
            </a:r>
          </a:p>
        </p:txBody>
      </p:sp>
      <p:sp>
        <p:nvSpPr>
          <p:cNvPr id="22" name="Прямоугольник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a:xfrm>
            <a:off x="5788152" y="6404984"/>
            <a:ext cx="3044952" cy="365760"/>
          </a:xfrm>
        </p:spPr>
        <p:txBody>
          <a:bodyPr/>
          <a:lstStyle/>
          <a:p>
            <a:fld id="{5B106E36-FD25-4E2D-B0AA-010F637433A0}" type="datetimeFigureOut">
              <a:rPr lang="ru-RU" smtClean="0"/>
              <a:pPr/>
              <a:t>пт 21.10.22</a:t>
            </a:fld>
            <a:endParaRPr lang="ru-RU"/>
          </a:p>
        </p:txBody>
      </p:sp>
      <p:sp>
        <p:nvSpPr>
          <p:cNvPr id="6" name="Нижний колонтитул 5"/>
          <p:cNvSpPr>
            <a:spLocks noGrp="1"/>
          </p:cNvSpPr>
          <p:nvPr>
            <p:ph type="ftr" sz="quarter" idx="11"/>
          </p:nvPr>
        </p:nvSpPr>
        <p:spPr>
          <a:xfrm>
            <a:off x="301752" y="6410848"/>
            <a:ext cx="3584448" cy="365760"/>
          </a:xfrm>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Дата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5B106E36-FD25-4E2D-B0AA-010F637433A0}" type="datetimeFigureOut">
              <a:rPr lang="ru-RU" smtClean="0"/>
              <a:pPr/>
              <a:t>пт 21.10.22</a:t>
            </a:fld>
            <a:endParaRPr lang="ru-RU"/>
          </a:p>
        </p:txBody>
      </p:sp>
      <p:sp>
        <p:nvSpPr>
          <p:cNvPr id="3" name="Нижний колонтитул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ru-RU"/>
          </a:p>
        </p:txBody>
      </p:sp>
      <p:sp>
        <p:nvSpPr>
          <p:cNvPr id="8" name="Прямоугольник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Прямая соединительная линия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Овал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Номер слайда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725C68B6-61C2-468F-89AB-4B9F7531AA68}" type="slidenum">
              <a:rPr lang="ru-RU" smtClean="0"/>
              <a:pPr/>
              <a:t>‹#›</a:t>
            </a:fld>
            <a:endParaRPr lang="ru-RU"/>
          </a:p>
        </p:txBody>
      </p:sp>
      <p:sp>
        <p:nvSpPr>
          <p:cNvPr id="22" name="Заголовок 21"/>
          <p:cNvSpPr>
            <a:spLocks noGrp="1"/>
          </p:cNvSpPr>
          <p:nvPr>
            <p:ph type="title"/>
          </p:nvPr>
        </p:nvSpPr>
        <p:spPr>
          <a:xfrm>
            <a:off x="301752" y="228600"/>
            <a:ext cx="8534400" cy="758952"/>
          </a:xfrm>
          <a:prstGeom prst="rect">
            <a:avLst/>
          </a:prstGeom>
        </p:spPr>
        <p:txBody>
          <a:bodyPr vert="horz" anchor="b">
            <a:normAutofit/>
          </a:bodyPr>
          <a:lstStyle/>
          <a:p>
            <a:r>
              <a:rPr kumimoji="0" lang="ru-RU"/>
              <a:t>Образец заголовка</a:t>
            </a:r>
            <a:endParaRPr kumimoji="0" lang="en-US"/>
          </a:p>
        </p:txBody>
      </p:sp>
      <p:sp>
        <p:nvSpPr>
          <p:cNvPr id="13" name="Текст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Tree>
  </p:cSld>
  <p:clrMap bg1="lt1" tx1="dk1" bg2="lt2" tx2="dk2" accent1="accent1" accent2="accent2" accent3="accent3" accent4="accent4" accent5="accent5" accent6="accent6" hlink="hlink" folHlink="folHlink"/>
  <p:sldLayoutIdLst>
    <p:sldLayoutId id="2147484141" r:id="rId1"/>
    <p:sldLayoutId id="2147484142" r:id="rId2"/>
    <p:sldLayoutId id="2147484143" r:id="rId3"/>
    <p:sldLayoutId id="2147484144" r:id="rId4"/>
    <p:sldLayoutId id="2147484145" r:id="rId5"/>
    <p:sldLayoutId id="2147484146" r:id="rId6"/>
    <p:sldLayoutId id="2147484147" r:id="rId7"/>
    <p:sldLayoutId id="2147484148" r:id="rId8"/>
    <p:sldLayoutId id="2147484149" r:id="rId9"/>
    <p:sldLayoutId id="2147484150" r:id="rId10"/>
    <p:sldLayoutId id="214748415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2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hyperlink" Target="http://img0.liveinternet.ru/images/attach/c/4/82/41/82041430_large_9.jpg"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hyperlink" Target="http://img1.liveinternet.ru/images/attach/c/4/82/41/82041439_large_10.jp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hyperlink" Target="http://img1.liveinternet.ru/images/attach/c/4/82/41/82041419_large_1.jpg" TargetMode="External"/><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3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hyperlink" Target="http://img0.liveinternet.ru/images/attach/c/4/82/41/82041420_large_2.jpg" TargetMode="External"/><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3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4.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250295" y="3140968"/>
            <a:ext cx="5000600" cy="998984"/>
          </a:xfrm>
        </p:spPr>
        <p:txBody>
          <a:bodyPr>
            <a:normAutofit/>
          </a:bodyPr>
          <a:lstStyle/>
          <a:p>
            <a:r>
              <a:rPr lang="ru-RU" dirty="0"/>
              <a:t>Цель занятия: ознакомление с историей парикмахерского </a:t>
            </a:r>
            <a:r>
              <a:rPr lang="ru-RU"/>
              <a:t>искусства.</a:t>
            </a:r>
            <a:endParaRPr lang="ru-RU" dirty="0"/>
          </a:p>
          <a:p>
            <a:endParaRPr lang="ru-RU" dirty="0"/>
          </a:p>
        </p:txBody>
      </p:sp>
      <p:sp>
        <p:nvSpPr>
          <p:cNvPr id="2" name="Заголовок 1"/>
          <p:cNvSpPr>
            <a:spLocks noGrp="1"/>
          </p:cNvSpPr>
          <p:nvPr>
            <p:ph type="ctrTitle"/>
          </p:nvPr>
        </p:nvSpPr>
        <p:spPr>
          <a:xfrm>
            <a:off x="714348" y="381000"/>
            <a:ext cx="8072494" cy="1833554"/>
          </a:xfrm>
        </p:spPr>
        <p:txBody>
          <a:bodyPr>
            <a:normAutofit fontScale="90000"/>
          </a:bodyPr>
          <a:lstStyle/>
          <a:p>
            <a:br>
              <a:rPr lang="ru-RU" dirty="0"/>
            </a:br>
            <a:r>
              <a:rPr lang="ru-RU" dirty="0"/>
              <a:t>«История развития парикмахерского искусства»</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500042"/>
            <a:ext cx="7972452" cy="917596"/>
          </a:xfrm>
        </p:spPr>
        <p:txBody>
          <a:bodyPr>
            <a:normAutofit/>
          </a:bodyPr>
          <a:lstStyle/>
          <a:p>
            <a:r>
              <a:rPr lang="ru-RU" sz="3100" b="1" dirty="0"/>
              <a:t>«</a:t>
            </a:r>
            <a:r>
              <a:rPr lang="ru-RU" sz="2200" b="1" dirty="0"/>
              <a:t>Залы для стрижки и бритья».</a:t>
            </a:r>
            <a:br>
              <a:rPr lang="ru-RU" sz="2200" dirty="0"/>
            </a:br>
            <a:endParaRPr lang="ru-RU" sz="2200" dirty="0"/>
          </a:p>
        </p:txBody>
      </p:sp>
      <p:pic>
        <p:nvPicPr>
          <p:cNvPr id="4" name="Рисунок 3" descr="История парикмахерского искусства"/>
          <p:cNvPicPr/>
          <p:nvPr/>
        </p:nvPicPr>
        <p:blipFill>
          <a:blip r:embed="rId2" cstate="print"/>
          <a:srcRect/>
          <a:stretch>
            <a:fillRect/>
          </a:stretch>
        </p:blipFill>
        <p:spPr bwMode="auto">
          <a:xfrm>
            <a:off x="214282" y="1071546"/>
            <a:ext cx="5572164" cy="5000660"/>
          </a:xfrm>
          <a:prstGeom prst="rect">
            <a:avLst/>
          </a:prstGeom>
          <a:noFill/>
          <a:ln w="9525">
            <a:noFill/>
            <a:miter lim="800000"/>
            <a:headEnd/>
            <a:tailEnd/>
          </a:ln>
        </p:spPr>
      </p:pic>
      <p:sp>
        <p:nvSpPr>
          <p:cNvPr id="3" name="Содержимое 2"/>
          <p:cNvSpPr>
            <a:spLocks noGrp="1"/>
          </p:cNvSpPr>
          <p:nvPr>
            <p:ph sz="quarter" idx="1"/>
          </p:nvPr>
        </p:nvSpPr>
        <p:spPr>
          <a:xfrm>
            <a:off x="5643570" y="1214422"/>
            <a:ext cx="3043230" cy="5143536"/>
          </a:xfrm>
        </p:spPr>
        <p:txBody>
          <a:bodyPr>
            <a:noAutofit/>
          </a:bodyPr>
          <a:lstStyle/>
          <a:p>
            <a:pPr>
              <a:buNone/>
            </a:pPr>
            <a:r>
              <a:rPr lang="ru-RU" sz="1800" dirty="0"/>
              <a:t>   В самих парикмахерских пользоваться услугами могли только люди состоятельные, ввиду того, что любая из них обходилась недешево. На фасадах этих заведений красовались вывески с изображением изящно причесанных кавалеров с блестящими от помады волосами. Только парикмахерские в то время называли«залами для стрижки и бритья».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700" b="1" dirty="0"/>
              <a:t>Вывеска в парикмахерской</a:t>
            </a:r>
            <a:br>
              <a:rPr lang="ru-RU" dirty="0"/>
            </a:br>
            <a:endParaRPr lang="ru-RU" dirty="0"/>
          </a:p>
        </p:txBody>
      </p:sp>
      <p:pic>
        <p:nvPicPr>
          <p:cNvPr id="4" name="Содержимое 3" descr="История парикмахерского искусства"/>
          <p:cNvPicPr>
            <a:picLocks noGrp="1"/>
          </p:cNvPicPr>
          <p:nvPr>
            <p:ph sz="quarter" idx="1"/>
          </p:nvPr>
        </p:nvPicPr>
        <p:blipFill>
          <a:blip r:embed="rId2" cstate="print"/>
          <a:srcRect/>
          <a:stretch>
            <a:fillRect/>
          </a:stretch>
        </p:blipFill>
        <p:spPr bwMode="auto">
          <a:xfrm>
            <a:off x="1428728" y="571480"/>
            <a:ext cx="4857784" cy="5643602"/>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l"/>
            <a:r>
              <a:rPr lang="ru-RU" sz="2200" b="1" dirty="0"/>
              <a:t>Карл Людвиг </a:t>
            </a:r>
            <a:r>
              <a:rPr lang="ru-RU" sz="2200" b="1" dirty="0" err="1"/>
              <a:t>Несслер</a:t>
            </a:r>
            <a:r>
              <a:rPr lang="ru-RU" sz="2200" b="1" dirty="0"/>
              <a:t>.</a:t>
            </a:r>
            <a:br>
              <a:rPr lang="ru-RU" dirty="0"/>
            </a:br>
            <a:endParaRPr lang="ru-RU" dirty="0"/>
          </a:p>
        </p:txBody>
      </p:sp>
      <p:sp>
        <p:nvSpPr>
          <p:cNvPr id="3" name="Содержимое 2"/>
          <p:cNvSpPr>
            <a:spLocks noGrp="1"/>
          </p:cNvSpPr>
          <p:nvPr>
            <p:ph sz="quarter" idx="1"/>
          </p:nvPr>
        </p:nvSpPr>
        <p:spPr>
          <a:xfrm>
            <a:off x="5357818" y="928670"/>
            <a:ext cx="3429024" cy="5929330"/>
          </a:xfrm>
        </p:spPr>
        <p:txBody>
          <a:bodyPr>
            <a:normAutofit fontScale="55000" lnSpcReduction="20000"/>
          </a:bodyPr>
          <a:lstStyle/>
          <a:p>
            <a:pPr>
              <a:buNone/>
            </a:pPr>
            <a:r>
              <a:rPr lang="ru-RU" dirty="0"/>
              <a:t>              Изобретатель "шестимесячной"завивки  был парикмахером. Звали его Карл Людвиг </a:t>
            </a:r>
            <a:r>
              <a:rPr lang="ru-RU" dirty="0" err="1"/>
              <a:t>Несслер</a:t>
            </a:r>
            <a:r>
              <a:rPr lang="ru-RU" dirty="0"/>
              <a:t>. он в 1905 году придумал нагревающийся электрический аппарат с металлическими стержнями, на которые накручивались волосы, предварительно обработанные раствором </a:t>
            </a:r>
            <a:r>
              <a:rPr lang="ru-RU" dirty="0" err="1"/>
              <a:t>гидроксида</a:t>
            </a:r>
            <a:r>
              <a:rPr lang="ru-RU" dirty="0"/>
              <a:t> натрия и нагревались  специальным устройством до 100 градусов. Общий вес бигуди составлял 9 кг, а завивка длилась 6 часов.  Таким методом можно было завивать только длинные волосы, так как сильное нагревание угрожало ожогами кожного покрова головы. Свои опыты </a:t>
            </a:r>
            <a:r>
              <a:rPr lang="ru-RU" dirty="0" err="1"/>
              <a:t>Несслер</a:t>
            </a:r>
            <a:r>
              <a:rPr lang="ru-RU" dirty="0"/>
              <a:t> проводил на жене </a:t>
            </a:r>
            <a:r>
              <a:rPr lang="ru-RU" dirty="0" err="1"/>
              <a:t>Катарине</a:t>
            </a:r>
            <a:r>
              <a:rPr lang="ru-RU" dirty="0"/>
              <a:t>. Первые две попытки были неудачными и привели к обожженной коже и пережженным волосам. </a:t>
            </a:r>
            <a:r>
              <a:rPr lang="ru-RU" dirty="0" err="1"/>
              <a:t>Катарине</a:t>
            </a:r>
            <a:r>
              <a:rPr lang="ru-RU" dirty="0"/>
              <a:t>,  же выпала честь был моделью на первой официальной демонстрации </a:t>
            </a:r>
            <a:r>
              <a:rPr lang="ru-RU" dirty="0" err="1"/>
              <a:t>пермамента</a:t>
            </a:r>
            <a:r>
              <a:rPr lang="ru-RU" dirty="0"/>
              <a:t>.</a:t>
            </a:r>
          </a:p>
          <a:p>
            <a:pPr>
              <a:buNone/>
            </a:pPr>
            <a:r>
              <a:rPr lang="ru-RU" dirty="0"/>
              <a:t> </a:t>
            </a:r>
          </a:p>
          <a:p>
            <a:endParaRPr lang="ru-RU" dirty="0"/>
          </a:p>
        </p:txBody>
      </p:sp>
      <p:pic>
        <p:nvPicPr>
          <p:cNvPr id="4" name="Рисунок 3" descr="Стена ВКонтакте"/>
          <p:cNvPicPr/>
          <p:nvPr/>
        </p:nvPicPr>
        <p:blipFill>
          <a:blip r:embed="rId2" cstate="print"/>
          <a:srcRect/>
          <a:stretch>
            <a:fillRect/>
          </a:stretch>
        </p:blipFill>
        <p:spPr bwMode="auto">
          <a:xfrm>
            <a:off x="214282" y="809625"/>
            <a:ext cx="5072098" cy="5619771"/>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0"/>
            <a:ext cx="8229600" cy="1143000"/>
          </a:xfrm>
        </p:spPr>
        <p:txBody>
          <a:bodyPr>
            <a:normAutofit fontScale="90000"/>
          </a:bodyPr>
          <a:lstStyle/>
          <a:p>
            <a:r>
              <a:rPr lang="ru-RU" sz="2200" b="1" dirty="0"/>
              <a:t>Нагревающийся электрический аппарат для завивки</a:t>
            </a:r>
            <a:br>
              <a:rPr lang="ru-RU" dirty="0"/>
            </a:br>
            <a:endParaRPr lang="ru-RU" dirty="0"/>
          </a:p>
        </p:txBody>
      </p:sp>
      <p:pic>
        <p:nvPicPr>
          <p:cNvPr id="4" name="Содержимое 3" descr="http://stat17.privet.ru/lr/0927e8615f9d64d11797258381f7ee3f"/>
          <p:cNvPicPr>
            <a:picLocks noGrp="1"/>
          </p:cNvPicPr>
          <p:nvPr>
            <p:ph sz="quarter" idx="1"/>
          </p:nvPr>
        </p:nvPicPr>
        <p:blipFill>
          <a:blip r:embed="rId2" cstate="print"/>
          <a:srcRect/>
          <a:stretch>
            <a:fillRect/>
          </a:stretch>
        </p:blipFill>
        <p:spPr bwMode="auto">
          <a:xfrm>
            <a:off x="571472" y="714356"/>
            <a:ext cx="4357718" cy="5857916"/>
          </a:xfrm>
          <a:prstGeom prst="rect">
            <a:avLst/>
          </a:prstGeom>
          <a:noFill/>
          <a:ln w="9525">
            <a:noFill/>
            <a:miter lim="800000"/>
            <a:headEnd/>
            <a:tailEnd/>
          </a:ln>
        </p:spPr>
      </p:pic>
      <p:sp>
        <p:nvSpPr>
          <p:cNvPr id="17" name="Прямоугольник 16"/>
          <p:cNvSpPr/>
          <p:nvPr/>
        </p:nvSpPr>
        <p:spPr>
          <a:xfrm>
            <a:off x="5429256" y="1428736"/>
            <a:ext cx="2571736" cy="2585323"/>
          </a:xfrm>
          <a:prstGeom prst="rect">
            <a:avLst/>
          </a:prstGeom>
        </p:spPr>
        <p:txBody>
          <a:bodyPr wrap="square">
            <a:spAutoFit/>
          </a:bodyPr>
          <a:lstStyle/>
          <a:p>
            <a:r>
              <a:rPr lang="ru-RU" dirty="0"/>
              <a:t>Улучшил систему </a:t>
            </a:r>
            <a:r>
              <a:rPr lang="ru-RU" dirty="0" err="1"/>
              <a:t>Несслера</a:t>
            </a:r>
            <a:r>
              <a:rPr lang="ru-RU" dirty="0"/>
              <a:t> Гастон </a:t>
            </a:r>
            <a:r>
              <a:rPr lang="ru-RU" dirty="0" err="1"/>
              <a:t>Будон</a:t>
            </a:r>
            <a:r>
              <a:rPr lang="ru-RU" dirty="0"/>
              <a:t> в 1919 г. Он изобрел прибор, который вырабатывал пар и нагревал волосы, обработанные химическим препаратом</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274638"/>
            <a:ext cx="8043890" cy="939784"/>
          </a:xfrm>
        </p:spPr>
        <p:txBody>
          <a:bodyPr>
            <a:noAutofit/>
          </a:bodyPr>
          <a:lstStyle/>
          <a:p>
            <a:br>
              <a:rPr lang="ru-RU" sz="1800" dirty="0"/>
            </a:br>
            <a:endParaRPr lang="ru-RU" sz="1800" dirty="0"/>
          </a:p>
        </p:txBody>
      </p:sp>
      <p:sp>
        <p:nvSpPr>
          <p:cNvPr id="3" name="Содержимое 2"/>
          <p:cNvSpPr>
            <a:spLocks noGrp="1"/>
          </p:cNvSpPr>
          <p:nvPr>
            <p:ph sz="quarter" idx="1"/>
          </p:nvPr>
        </p:nvSpPr>
        <p:spPr/>
        <p:txBody>
          <a:bodyPr/>
          <a:lstStyle/>
          <a:p>
            <a:r>
              <a:rPr lang="ru-RU" dirty="0"/>
              <a:t> </a:t>
            </a:r>
          </a:p>
        </p:txBody>
      </p:sp>
      <p:pic>
        <p:nvPicPr>
          <p:cNvPr id="4" name="Рисунок 3" descr="http://scubascuta.com/wp-content/uploads/2013/07/img51e4fc77ecd80.jpg"/>
          <p:cNvPicPr/>
          <p:nvPr/>
        </p:nvPicPr>
        <p:blipFill>
          <a:blip r:embed="rId2" cstate="print"/>
          <a:srcRect/>
          <a:stretch>
            <a:fillRect/>
          </a:stretch>
        </p:blipFill>
        <p:spPr bwMode="auto">
          <a:xfrm>
            <a:off x="428596" y="785794"/>
            <a:ext cx="4929222" cy="5715040"/>
          </a:xfrm>
          <a:prstGeom prst="rect">
            <a:avLst/>
          </a:prstGeom>
          <a:noFill/>
          <a:ln w="9525">
            <a:noFill/>
            <a:miter lim="800000"/>
            <a:headEnd/>
            <a:tailEnd/>
          </a:ln>
        </p:spPr>
      </p:pic>
      <p:sp>
        <p:nvSpPr>
          <p:cNvPr id="7" name="Прямоугольник 6"/>
          <p:cNvSpPr/>
          <p:nvPr/>
        </p:nvSpPr>
        <p:spPr>
          <a:xfrm>
            <a:off x="5715008" y="1500174"/>
            <a:ext cx="2857520" cy="3416320"/>
          </a:xfrm>
          <a:prstGeom prst="rect">
            <a:avLst/>
          </a:prstGeom>
        </p:spPr>
        <p:txBody>
          <a:bodyPr wrap="square">
            <a:spAutoFit/>
          </a:bodyPr>
          <a:lstStyle/>
          <a:p>
            <a:pPr lvl="0" fontAlgn="base">
              <a:spcBef>
                <a:spcPct val="0"/>
              </a:spcBef>
              <a:spcAft>
                <a:spcPct val="0"/>
              </a:spcAft>
            </a:pPr>
            <a:r>
              <a:rPr lang="ru-RU" dirty="0">
                <a:solidFill>
                  <a:srgbClr val="000000"/>
                </a:solidFill>
                <a:ea typeface="Times New Roman" pitchFamily="18" charset="0"/>
                <a:cs typeface="Tahoma" pitchFamily="34" charset="0"/>
              </a:rPr>
              <a:t>Вот такие машинки стояли в  парикмахерских начала 20-го века. К волосам, накрученным на бигуди, по трубкам подается горячий пар – волосы закручиваются. Завивка держалась несколько месяцев, ею пользовались даже мужчины и дети</a:t>
            </a:r>
            <a:endParaRPr lang="ru-RU" dirty="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200" b="1" dirty="0">
                <a:solidFill>
                  <a:schemeClr val="accent3"/>
                </a:solidFill>
                <a:ea typeface="Times New Roman" pitchFamily="18" charset="0"/>
                <a:cs typeface="Tahoma" pitchFamily="34" charset="0"/>
              </a:rPr>
              <a:t>К волосам, накрученным на бигуди, по трубкам подается горячий пар</a:t>
            </a:r>
            <a:endParaRPr lang="ru-RU" b="1" dirty="0">
              <a:solidFill>
                <a:schemeClr val="accent3"/>
              </a:solidFill>
            </a:endParaRPr>
          </a:p>
        </p:txBody>
      </p:sp>
      <p:pic>
        <p:nvPicPr>
          <p:cNvPr id="4" name="Содержимое 3" descr="http://scubascuta.com/wp-content/uploads/2013/07/img51e4fc788f0f7.jpg"/>
          <p:cNvPicPr>
            <a:picLocks noGrp="1"/>
          </p:cNvPicPr>
          <p:nvPr>
            <p:ph sz="quarter" idx="1"/>
          </p:nvPr>
        </p:nvPicPr>
        <p:blipFill>
          <a:blip r:embed="rId2" cstate="print"/>
          <a:srcRect/>
          <a:stretch>
            <a:fillRect/>
          </a:stretch>
        </p:blipFill>
        <p:spPr bwMode="auto">
          <a:xfrm>
            <a:off x="1643042" y="1285860"/>
            <a:ext cx="4071966" cy="5286412"/>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l"/>
            <a:r>
              <a:rPr lang="ru-RU" sz="2200" b="1" dirty="0"/>
              <a:t>Перманентная завивка</a:t>
            </a:r>
            <a:br>
              <a:rPr lang="ru-RU" b="1" dirty="0"/>
            </a:br>
            <a:endParaRPr lang="ru-RU" b="1" dirty="0"/>
          </a:p>
        </p:txBody>
      </p:sp>
      <p:pic>
        <p:nvPicPr>
          <p:cNvPr id="4" name="Содержимое 3" descr="http://scubascuta.com/wp-content/uploads/2013/07/img51e4fc766ebdc.jpg"/>
          <p:cNvPicPr>
            <a:picLocks noGrp="1"/>
          </p:cNvPicPr>
          <p:nvPr>
            <p:ph sz="quarter" idx="1"/>
          </p:nvPr>
        </p:nvPicPr>
        <p:blipFill>
          <a:blip r:embed="rId2" cstate="print"/>
          <a:srcRect/>
          <a:stretch>
            <a:fillRect/>
          </a:stretch>
        </p:blipFill>
        <p:spPr bwMode="auto">
          <a:xfrm>
            <a:off x="428596" y="642918"/>
            <a:ext cx="3929090" cy="4214842"/>
          </a:xfrm>
          <a:prstGeom prst="rect">
            <a:avLst/>
          </a:prstGeom>
          <a:noFill/>
          <a:ln w="9525">
            <a:noFill/>
            <a:miter lim="800000"/>
            <a:headEnd/>
            <a:tailEnd/>
          </a:ln>
        </p:spPr>
      </p:pic>
      <p:sp>
        <p:nvSpPr>
          <p:cNvPr id="27654" name="Rectangle 6"/>
          <p:cNvSpPr>
            <a:spLocks noChangeArrowheads="1"/>
          </p:cNvSpPr>
          <p:nvPr/>
        </p:nvSpPr>
        <p:spPr bwMode="auto">
          <a:xfrm>
            <a:off x="0" y="0"/>
            <a:ext cx="216726" cy="27699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a:ln>
                  <a:noFill/>
                </a:ln>
                <a:solidFill>
                  <a:srgbClr val="000000"/>
                </a:solidFill>
                <a:effectLst/>
                <a:latin typeface="Cambria" pitchFamily="18" charset="0"/>
                <a:ea typeface="Times New Roman" pitchFamily="18" charset="0"/>
                <a:cs typeface="Arial" pitchFamily="34" charset="0"/>
              </a:rPr>
              <a:t>.</a:t>
            </a: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sp>
        <p:nvSpPr>
          <p:cNvPr id="11" name="Прямоугольник 10"/>
          <p:cNvSpPr/>
          <p:nvPr/>
        </p:nvSpPr>
        <p:spPr>
          <a:xfrm rot="10800000" flipV="1">
            <a:off x="214282" y="5442940"/>
            <a:ext cx="6858048" cy="646331"/>
          </a:xfrm>
          <a:prstGeom prst="rect">
            <a:avLst/>
          </a:prstGeom>
        </p:spPr>
        <p:txBody>
          <a:bodyPr wrap="square">
            <a:spAutoFit/>
          </a:bodyPr>
          <a:lstStyle/>
          <a:p>
            <a:r>
              <a:rPr lang="ru-RU" dirty="0">
                <a:solidFill>
                  <a:srgbClr val="000000"/>
                </a:solidFill>
                <a:ea typeface="Times New Roman" pitchFamily="18" charset="0"/>
                <a:cs typeface="Arial" pitchFamily="34" charset="0"/>
              </a:rPr>
              <a:t>Перманентная завивка обеспечивала искусственные локоны, которые сохраняются длительное время</a:t>
            </a:r>
            <a:endParaRPr lang="ru-RU" dirty="0"/>
          </a:p>
        </p:txBody>
      </p:sp>
      <p:pic>
        <p:nvPicPr>
          <p:cNvPr id="6" name="Содержимое 3" descr="http://scubascuta.com/wp-content/uploads/2013/07/img51e4fc76ac659.jpg"/>
          <p:cNvPicPr>
            <a:picLocks/>
          </p:cNvPicPr>
          <p:nvPr/>
        </p:nvPicPr>
        <p:blipFill>
          <a:blip r:embed="rId3" cstate="print"/>
          <a:srcRect/>
          <a:stretch>
            <a:fillRect/>
          </a:stretch>
        </p:blipFill>
        <p:spPr bwMode="auto">
          <a:xfrm>
            <a:off x="5214942" y="357166"/>
            <a:ext cx="3519985" cy="4572032"/>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000" b="1" dirty="0" err="1"/>
              <a:t>Хмическая</a:t>
            </a:r>
            <a:r>
              <a:rPr lang="ru-RU" sz="2000" b="1" dirty="0"/>
              <a:t> завивка 20 годов</a:t>
            </a:r>
            <a:endParaRPr lang="ru-RU" sz="2000" b="1" dirty="0">
              <a:latin typeface="+mn-lt"/>
            </a:endParaRPr>
          </a:p>
        </p:txBody>
      </p:sp>
      <p:pic>
        <p:nvPicPr>
          <p:cNvPr id="4" name="Содержимое 3" descr="http://iledebeaute.ru/files/images/pub/part_0/10118/src/2.jpg?480_591"/>
          <p:cNvPicPr>
            <a:picLocks noGrp="1"/>
          </p:cNvPicPr>
          <p:nvPr>
            <p:ph sz="quarter" idx="1"/>
          </p:nvPr>
        </p:nvPicPr>
        <p:blipFill>
          <a:blip r:embed="rId2" cstate="print"/>
          <a:srcRect/>
          <a:stretch>
            <a:fillRect/>
          </a:stretch>
        </p:blipFill>
        <p:spPr bwMode="auto">
          <a:xfrm>
            <a:off x="571472" y="1428736"/>
            <a:ext cx="4000528" cy="4786346"/>
          </a:xfrm>
          <a:prstGeom prst="rect">
            <a:avLst/>
          </a:prstGeom>
          <a:noFill/>
          <a:ln w="9525">
            <a:noFill/>
            <a:miter lim="800000"/>
            <a:headEnd/>
            <a:tailEnd/>
          </a:ln>
        </p:spPr>
      </p:pic>
      <p:pic>
        <p:nvPicPr>
          <p:cNvPr id="5" name="Содержимое 3" descr="http://scubascuta.com/wp-content/uploads/2013/07/img51e4fc768dc6f.jpg"/>
          <p:cNvPicPr>
            <a:picLocks/>
          </p:cNvPicPr>
          <p:nvPr/>
        </p:nvPicPr>
        <p:blipFill>
          <a:blip r:embed="rId3" cstate="print"/>
          <a:srcRect/>
          <a:stretch>
            <a:fillRect/>
          </a:stretch>
        </p:blipFill>
        <p:spPr bwMode="auto">
          <a:xfrm>
            <a:off x="5143504" y="1357298"/>
            <a:ext cx="3714776" cy="4857784"/>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000" b="1" dirty="0"/>
              <a:t>Перманентная завивка выполненная ребенку</a:t>
            </a:r>
            <a:br>
              <a:rPr lang="ru-RU" sz="2000" dirty="0"/>
            </a:br>
            <a:endParaRPr lang="ru-RU" sz="2000" dirty="0"/>
          </a:p>
        </p:txBody>
      </p:sp>
      <p:pic>
        <p:nvPicPr>
          <p:cNvPr id="4" name="Содержимое 3" descr="http://scubascuta.com/wp-content/uploads/2013/07/img51e4fc772ac07.jpg"/>
          <p:cNvPicPr>
            <a:picLocks noGrp="1"/>
          </p:cNvPicPr>
          <p:nvPr>
            <p:ph sz="quarter" idx="1"/>
          </p:nvPr>
        </p:nvPicPr>
        <p:blipFill>
          <a:blip r:embed="rId2" cstate="print"/>
          <a:stretch>
            <a:fillRect/>
          </a:stretch>
        </p:blipFill>
        <p:spPr bwMode="auto">
          <a:xfrm>
            <a:off x="2861803" y="1527175"/>
            <a:ext cx="3383882" cy="4572000"/>
          </a:xfrm>
          <a:prstGeom prst="rect">
            <a:avLst/>
          </a:prstGeom>
          <a:noFill/>
          <a:ln w="9525">
            <a:noFill/>
            <a:miter lim="800000"/>
            <a:headEnd/>
            <a:tailEnd/>
          </a:ln>
        </p:spPr>
      </p:pic>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000" b="1" dirty="0"/>
              <a:t>Завивка волос перманентом. Германия, 1929 год</a:t>
            </a:r>
            <a:br>
              <a:rPr lang="ru-RU" sz="2000" b="1" dirty="0"/>
            </a:br>
            <a:endParaRPr lang="ru-RU" sz="2000" b="1" dirty="0"/>
          </a:p>
        </p:txBody>
      </p:sp>
      <p:sp>
        <p:nvSpPr>
          <p:cNvPr id="3" name="Содержимое 2"/>
          <p:cNvSpPr>
            <a:spLocks noGrp="1"/>
          </p:cNvSpPr>
          <p:nvPr>
            <p:ph sz="quarter" idx="1"/>
          </p:nvPr>
        </p:nvSpPr>
        <p:spPr>
          <a:xfrm>
            <a:off x="4357686" y="1571613"/>
            <a:ext cx="4329114" cy="4214842"/>
          </a:xfrm>
        </p:spPr>
        <p:txBody>
          <a:bodyPr>
            <a:normAutofit fontScale="85000" lnSpcReduction="10000"/>
          </a:bodyPr>
          <a:lstStyle/>
          <a:p>
            <a:r>
              <a:rPr lang="ru-RU" dirty="0"/>
              <a:t>В двадцатые годы стали появляться предприятия по изготовлению аппаратов, машин и парикмахерских принадлежностей. Иосиф Майер выпустил в 1924 г. свое изобретение плоской намотки волос.</a:t>
            </a:r>
          </a:p>
          <a:p>
            <a:r>
              <a:rPr lang="ru-RU" dirty="0"/>
              <a:t>В это время появился новый аппарат низкого напряжения с внутренним нагреванием фирмы </a:t>
            </a:r>
            <a:r>
              <a:rPr lang="ru-RU" dirty="0" err="1"/>
              <a:t>Wella</a:t>
            </a:r>
            <a:r>
              <a:rPr lang="ru-RU" dirty="0"/>
              <a:t>. </a:t>
            </a:r>
          </a:p>
        </p:txBody>
      </p:sp>
      <p:pic>
        <p:nvPicPr>
          <p:cNvPr id="4" name="Рисунок 3" descr="Завивка волос перманентом. Германия, 1929 год."/>
          <p:cNvPicPr/>
          <p:nvPr/>
        </p:nvPicPr>
        <p:blipFill>
          <a:blip r:embed="rId2" cstate="print"/>
          <a:srcRect/>
          <a:stretch>
            <a:fillRect/>
          </a:stretch>
        </p:blipFill>
        <p:spPr bwMode="auto">
          <a:xfrm>
            <a:off x="500034" y="1357298"/>
            <a:ext cx="4214842" cy="5214974"/>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228600"/>
            <a:ext cx="8478994" cy="1700202"/>
          </a:xfrm>
        </p:spPr>
        <p:txBody>
          <a:bodyPr>
            <a:noAutofit/>
          </a:bodyPr>
          <a:lstStyle/>
          <a:p>
            <a:r>
              <a:rPr lang="ru-RU" sz="3600" dirty="0"/>
              <a:t>Чтобы овладеть своей профессией- нужно познать ее историю</a:t>
            </a:r>
            <a:br>
              <a:rPr lang="ru-RU" sz="3600" dirty="0"/>
            </a:br>
            <a:endParaRPr lang="ru-RU" sz="3600" dirty="0"/>
          </a:p>
        </p:txBody>
      </p:sp>
      <p:sp>
        <p:nvSpPr>
          <p:cNvPr id="3" name="Содержимое 2"/>
          <p:cNvSpPr>
            <a:spLocks noGrp="1"/>
          </p:cNvSpPr>
          <p:nvPr>
            <p:ph sz="quarter" idx="1"/>
          </p:nvPr>
        </p:nvSpPr>
        <p:spPr>
          <a:xfrm>
            <a:off x="214282" y="1357298"/>
            <a:ext cx="8591390" cy="5357850"/>
          </a:xfrm>
        </p:spPr>
        <p:txBody>
          <a:bodyPr>
            <a:noAutofit/>
          </a:bodyPr>
          <a:lstStyle/>
          <a:p>
            <a:r>
              <a:rPr lang="ru-RU" sz="2000" dirty="0"/>
              <a:t>Наше время открывает новые перспективы для роста некоторых сфер экономической деятельности. Одной из таких сфер является сфера услуг. Развитие данной отрасли обусловлено множеством различных факторов: это и улучшение общего уровня жизни населения ; и увеличение темпов жизни населения, нехватка времени на самообслуживание; постоянно меняющаяся мода,  и конечно же рост потребности в квалифицированной профессиональной услуге.</a:t>
            </a:r>
          </a:p>
          <a:p>
            <a:r>
              <a:rPr lang="ru-RU" sz="2000" dirty="0"/>
              <a:t>Ярчайшим представителем такой  сферы услуг является бытовое обслуживание. Первое место в производстве и оказании бытовых услуг занимают предприятия, оказывающие парикмахерские услуги.</a:t>
            </a:r>
          </a:p>
          <a:p>
            <a:r>
              <a:rPr lang="ru-RU" sz="2000" dirty="0"/>
              <a:t>Высока привлекательность сферы парикмахерских услуг по сравнению с другими видами предпринимательской деятельности. Это обусловлено тем, что парикмахерские и косметические услуги - одни из самых рентабельных в сфере бытового обслуживания.</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200" b="1" dirty="0"/>
              <a:t>Аппарат низкого напряжения</a:t>
            </a:r>
            <a:br>
              <a:rPr lang="ru-RU" dirty="0"/>
            </a:br>
            <a:endParaRPr lang="ru-RU" dirty="0"/>
          </a:p>
        </p:txBody>
      </p:sp>
      <p:pic>
        <p:nvPicPr>
          <p:cNvPr id="4" name="Содержимое 3" descr="http://scubascuta.com/wp-content/uploads/2013/07/img51e4fc77489b9.jpg"/>
          <p:cNvPicPr>
            <a:picLocks noGrp="1"/>
          </p:cNvPicPr>
          <p:nvPr>
            <p:ph sz="quarter" idx="1"/>
          </p:nvPr>
        </p:nvPicPr>
        <p:blipFill>
          <a:blip r:embed="rId2" cstate="print"/>
          <a:srcRect/>
          <a:stretch>
            <a:fillRect/>
          </a:stretch>
        </p:blipFill>
        <p:spPr bwMode="auto">
          <a:xfrm>
            <a:off x="1714480" y="857232"/>
            <a:ext cx="4526933" cy="5715040"/>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4414" y="142852"/>
            <a:ext cx="7472386" cy="857256"/>
          </a:xfrm>
        </p:spPr>
        <p:txBody>
          <a:bodyPr>
            <a:normAutofit/>
          </a:bodyPr>
          <a:lstStyle/>
          <a:p>
            <a:r>
              <a:rPr lang="ru-RU" sz="2000" b="1" dirty="0"/>
              <a:t>Завивка волос перманентом. Германия, 1929 год</a:t>
            </a:r>
            <a:endParaRPr lang="ru-RU" sz="2000" dirty="0"/>
          </a:p>
        </p:txBody>
      </p:sp>
      <p:pic>
        <p:nvPicPr>
          <p:cNvPr id="4" name="Содержимое 3" descr="http://scubascuta.com/wp-content/uploads/2013/07/img51e4fc77655bc.jpg"/>
          <p:cNvPicPr>
            <a:picLocks noGrp="1"/>
          </p:cNvPicPr>
          <p:nvPr>
            <p:ph sz="quarter" idx="1"/>
          </p:nvPr>
        </p:nvPicPr>
        <p:blipFill>
          <a:blip r:embed="rId2" cstate="print"/>
          <a:srcRect/>
          <a:stretch>
            <a:fillRect/>
          </a:stretch>
        </p:blipFill>
        <p:spPr bwMode="auto">
          <a:xfrm>
            <a:off x="571472" y="1214422"/>
            <a:ext cx="6626304" cy="5214974"/>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714356"/>
            <a:ext cx="8534400" cy="273196"/>
          </a:xfrm>
        </p:spPr>
        <p:txBody>
          <a:bodyPr>
            <a:normAutofit fontScale="90000"/>
          </a:bodyPr>
          <a:lstStyle/>
          <a:p>
            <a:endParaRPr lang="ru-RU" dirty="0"/>
          </a:p>
        </p:txBody>
      </p:sp>
      <p:pic>
        <p:nvPicPr>
          <p:cNvPr id="4" name="Содержимое 3" descr="http://scubascuta.com/wp-content/uploads/2013/07/img51e4fc77817b6.jpg"/>
          <p:cNvPicPr>
            <a:picLocks noGrp="1"/>
          </p:cNvPicPr>
          <p:nvPr>
            <p:ph sz="quarter" idx="1"/>
          </p:nvPr>
        </p:nvPicPr>
        <p:blipFill>
          <a:blip r:embed="rId2" cstate="print"/>
          <a:srcRect/>
          <a:stretch>
            <a:fillRect/>
          </a:stretch>
        </p:blipFill>
        <p:spPr bwMode="auto">
          <a:xfrm>
            <a:off x="357158" y="428604"/>
            <a:ext cx="4368779" cy="5500726"/>
          </a:xfrm>
          <a:prstGeom prst="rect">
            <a:avLst/>
          </a:prstGeom>
          <a:noFill/>
          <a:ln w="9525">
            <a:noFill/>
            <a:miter lim="800000"/>
            <a:headEnd/>
            <a:tailEnd/>
          </a:ln>
        </p:spPr>
      </p:pic>
      <p:sp>
        <p:nvSpPr>
          <p:cNvPr id="5" name="Прямоугольник 4"/>
          <p:cNvSpPr/>
          <p:nvPr/>
        </p:nvSpPr>
        <p:spPr>
          <a:xfrm>
            <a:off x="4786314" y="1285860"/>
            <a:ext cx="4214842" cy="2677656"/>
          </a:xfrm>
          <a:prstGeom prst="rect">
            <a:avLst/>
          </a:prstGeom>
        </p:spPr>
        <p:txBody>
          <a:bodyPr wrap="square">
            <a:spAutoFit/>
          </a:bodyPr>
          <a:lstStyle/>
          <a:p>
            <a:r>
              <a:rPr lang="ru-RU" sz="2400" dirty="0"/>
              <a:t>В 1939 г. фирма </a:t>
            </a:r>
            <a:r>
              <a:rPr lang="ru-RU" sz="2400" dirty="0" err="1"/>
              <a:t>Нестле-Лемюр</a:t>
            </a:r>
            <a:r>
              <a:rPr lang="ru-RU" sz="2400" dirty="0"/>
              <a:t>, Нью-Йорк выпустила препарат для нового метода завивки и фиксирования формы волос</a:t>
            </a:r>
            <a:br>
              <a:rPr lang="ru-RU" sz="2400" dirty="0"/>
            </a:br>
            <a:endParaRPr lang="ru-RU" sz="24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500042"/>
            <a:ext cx="8534400" cy="758952"/>
          </a:xfrm>
        </p:spPr>
        <p:txBody>
          <a:bodyPr>
            <a:normAutofit fontScale="90000"/>
          </a:bodyPr>
          <a:lstStyle/>
          <a:p>
            <a:br>
              <a:rPr lang="ru-RU" dirty="0"/>
            </a:br>
            <a:br>
              <a:rPr lang="ru-RU" dirty="0"/>
            </a:br>
            <a:br>
              <a:rPr lang="ru-RU" dirty="0"/>
            </a:br>
            <a:br>
              <a:rPr lang="ru-RU" dirty="0"/>
            </a:br>
            <a:r>
              <a:rPr lang="ru-RU" sz="2200" b="1" dirty="0"/>
              <a:t>В начале 20-го века очень модны были волны на волосах, их делали как раз при помощи плоек:</a:t>
            </a:r>
            <a:br>
              <a:rPr lang="ru-RU" sz="2200" b="1" dirty="0"/>
            </a:br>
            <a:r>
              <a:rPr lang="ru-RU" sz="2200" b="1" dirty="0"/>
              <a:t> </a:t>
            </a:r>
          </a:p>
        </p:txBody>
      </p:sp>
      <p:pic>
        <p:nvPicPr>
          <p:cNvPr id="4" name="Содержимое 3" descr="http://scubascuta.com/wp-content/uploads/2013/07/img51e4fc6ccc739.jpg"/>
          <p:cNvPicPr>
            <a:picLocks noGrp="1"/>
          </p:cNvPicPr>
          <p:nvPr>
            <p:ph sz="quarter" idx="1"/>
          </p:nvPr>
        </p:nvPicPr>
        <p:blipFill>
          <a:blip r:embed="rId2" cstate="print"/>
          <a:stretch>
            <a:fillRect/>
          </a:stretch>
        </p:blipFill>
        <p:spPr bwMode="auto">
          <a:xfrm>
            <a:off x="4572000" y="1643050"/>
            <a:ext cx="3314704" cy="2085600"/>
          </a:xfrm>
          <a:prstGeom prst="rect">
            <a:avLst/>
          </a:prstGeom>
          <a:noFill/>
          <a:ln w="9525">
            <a:noFill/>
            <a:miter lim="800000"/>
            <a:headEnd/>
            <a:tailEnd/>
          </a:ln>
        </p:spPr>
      </p:pic>
      <p:pic>
        <p:nvPicPr>
          <p:cNvPr id="7" name="Рисунок 6" descr="http://scubascuta.com/wp-content/uploads/2013/07/img51e4fc6fd456e.jpg"/>
          <p:cNvPicPr/>
          <p:nvPr/>
        </p:nvPicPr>
        <p:blipFill>
          <a:blip r:embed="rId3" cstate="print"/>
          <a:srcRect/>
          <a:stretch>
            <a:fillRect/>
          </a:stretch>
        </p:blipFill>
        <p:spPr bwMode="auto">
          <a:xfrm>
            <a:off x="4214810" y="3929066"/>
            <a:ext cx="4286280" cy="2357454"/>
          </a:xfrm>
          <a:prstGeom prst="rect">
            <a:avLst/>
          </a:prstGeom>
          <a:noFill/>
          <a:ln w="9525">
            <a:noFill/>
            <a:miter lim="800000"/>
            <a:headEnd/>
            <a:tailEnd/>
          </a:ln>
        </p:spPr>
      </p:pic>
      <p:pic>
        <p:nvPicPr>
          <p:cNvPr id="8" name="Рисунок 7" descr="http://scubascuta.com/wp-content/uploads/2013/07/img51e4fc6877151.jpg"/>
          <p:cNvPicPr/>
          <p:nvPr/>
        </p:nvPicPr>
        <p:blipFill>
          <a:blip r:embed="rId4" cstate="print"/>
          <a:srcRect/>
          <a:stretch>
            <a:fillRect/>
          </a:stretch>
        </p:blipFill>
        <p:spPr bwMode="auto">
          <a:xfrm>
            <a:off x="142844" y="1428736"/>
            <a:ext cx="3929090" cy="4643470"/>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000" b="1" dirty="0"/>
              <a:t>Различные приспособления для укладки:</a:t>
            </a:r>
            <a:br>
              <a:rPr lang="ru-RU" sz="2000" dirty="0"/>
            </a:br>
            <a:endParaRPr lang="ru-RU" sz="2000" dirty="0"/>
          </a:p>
        </p:txBody>
      </p:sp>
      <p:pic>
        <p:nvPicPr>
          <p:cNvPr id="4" name="Содержимое 3" descr="http://scubascuta.com/wp-content/uploads/2013/07/img51e4fc6f689d9.jpg"/>
          <p:cNvPicPr>
            <a:picLocks noGrp="1"/>
          </p:cNvPicPr>
          <p:nvPr>
            <p:ph sz="quarter" idx="1"/>
          </p:nvPr>
        </p:nvPicPr>
        <p:blipFill>
          <a:blip r:embed="rId2" cstate="print"/>
          <a:srcRect/>
          <a:stretch>
            <a:fillRect/>
          </a:stretch>
        </p:blipFill>
        <p:spPr bwMode="auto">
          <a:xfrm rot="16200000">
            <a:off x="1393010" y="821512"/>
            <a:ext cx="5500725" cy="6000794"/>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1128698"/>
          </a:xfrm>
        </p:spPr>
        <p:txBody>
          <a:bodyPr>
            <a:normAutofit fontScale="90000"/>
          </a:bodyPr>
          <a:lstStyle/>
          <a:p>
            <a:r>
              <a:rPr lang="ru-RU" sz="2200" b="1" dirty="0"/>
              <a:t>Плойки раньше разогревались на огне и портили волосы, в 20- появились электрические плойки</a:t>
            </a:r>
            <a:br>
              <a:rPr lang="ru-RU" dirty="0"/>
            </a:br>
            <a:endParaRPr lang="ru-RU" dirty="0"/>
          </a:p>
        </p:txBody>
      </p:sp>
      <p:pic>
        <p:nvPicPr>
          <p:cNvPr id="9" name="Содержимое 3" descr="http://scubascuta.com/wp-content/uploads/2013/07/img51e4fc6f7c16a.jpg"/>
          <p:cNvPicPr>
            <a:picLocks noGrp="1"/>
          </p:cNvPicPr>
          <p:nvPr>
            <p:ph sz="quarter" idx="1"/>
          </p:nvPr>
        </p:nvPicPr>
        <p:blipFill>
          <a:blip r:embed="rId2" cstate="print"/>
          <a:srcRect/>
          <a:stretch>
            <a:fillRect/>
          </a:stretch>
        </p:blipFill>
        <p:spPr bwMode="auto">
          <a:xfrm>
            <a:off x="285720" y="928670"/>
            <a:ext cx="3643338" cy="2857520"/>
          </a:xfrm>
          <a:prstGeom prst="rect">
            <a:avLst/>
          </a:prstGeom>
          <a:noFill/>
          <a:ln w="9525">
            <a:noFill/>
            <a:miter lim="800000"/>
            <a:headEnd/>
            <a:tailEnd/>
          </a:ln>
        </p:spPr>
      </p:pic>
      <p:pic>
        <p:nvPicPr>
          <p:cNvPr id="7" name="Рисунок 6" descr="http://scubascuta.com/wp-content/uploads/2013/07/img51e4fc7107c96.jpg"/>
          <p:cNvPicPr/>
          <p:nvPr/>
        </p:nvPicPr>
        <p:blipFill>
          <a:blip r:embed="rId3" cstate="print"/>
          <a:srcRect/>
          <a:stretch>
            <a:fillRect/>
          </a:stretch>
        </p:blipFill>
        <p:spPr bwMode="auto">
          <a:xfrm>
            <a:off x="5072066" y="1214422"/>
            <a:ext cx="3857652" cy="3214710"/>
          </a:xfrm>
          <a:prstGeom prst="rect">
            <a:avLst/>
          </a:prstGeom>
          <a:noFill/>
          <a:ln w="9525">
            <a:noFill/>
            <a:miter lim="800000"/>
            <a:headEnd/>
            <a:tailEnd/>
          </a:ln>
        </p:spPr>
      </p:pic>
      <p:pic>
        <p:nvPicPr>
          <p:cNvPr id="5" name="Рисунок 4" descr="Рис. 5. Электропечь для нагрева щипцов"/>
          <p:cNvPicPr/>
          <p:nvPr/>
        </p:nvPicPr>
        <p:blipFill>
          <a:blip r:embed="rId4" cstate="print"/>
          <a:srcRect/>
          <a:stretch>
            <a:fillRect/>
          </a:stretch>
        </p:blipFill>
        <p:spPr bwMode="auto">
          <a:xfrm>
            <a:off x="214282" y="4000504"/>
            <a:ext cx="4214842" cy="2214578"/>
          </a:xfrm>
          <a:prstGeom prst="rect">
            <a:avLst/>
          </a:prstGeom>
          <a:noFill/>
          <a:ln w="9525">
            <a:noFill/>
            <a:miter lim="800000"/>
            <a:headEnd/>
            <a:tailEnd/>
          </a:ln>
        </p:spPr>
      </p:pic>
      <p:sp>
        <p:nvSpPr>
          <p:cNvPr id="6" name="Прямоугольник 5"/>
          <p:cNvSpPr/>
          <p:nvPr/>
        </p:nvSpPr>
        <p:spPr>
          <a:xfrm rot="10800000" flipV="1">
            <a:off x="4571999" y="5575749"/>
            <a:ext cx="3127764" cy="646331"/>
          </a:xfrm>
          <a:prstGeom prst="rect">
            <a:avLst/>
          </a:prstGeom>
        </p:spPr>
        <p:txBody>
          <a:bodyPr wrap="square">
            <a:spAutoFit/>
          </a:bodyPr>
          <a:lstStyle/>
          <a:p>
            <a:pPr lvl="0" fontAlgn="base">
              <a:spcBef>
                <a:spcPct val="0"/>
              </a:spcBef>
              <a:spcAft>
                <a:spcPct val="0"/>
              </a:spcAft>
            </a:pPr>
            <a:r>
              <a:rPr lang="ru-RU" b="1" dirty="0">
                <a:solidFill>
                  <a:srgbClr val="000000"/>
                </a:solidFill>
                <a:latin typeface="Cambria" pitchFamily="18" charset="0"/>
                <a:ea typeface="Times New Roman" pitchFamily="18" charset="0"/>
                <a:cs typeface="Times New Roman" pitchFamily="18" charset="0"/>
              </a:rPr>
              <a:t>Электропечь для нагрева щипцов</a:t>
            </a:r>
            <a:endParaRPr lang="ru-RU" sz="2800" dirty="0">
              <a:latin typeface="Arial" pitchFamily="34" charset="0"/>
              <a:cs typeface="Arial"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200" b="1" dirty="0"/>
              <a:t>Сушка феном, 1920-е годы</a:t>
            </a:r>
            <a:br>
              <a:rPr lang="ru-RU" dirty="0"/>
            </a:br>
            <a:endParaRPr lang="ru-RU" dirty="0"/>
          </a:p>
        </p:txBody>
      </p:sp>
      <p:pic>
        <p:nvPicPr>
          <p:cNvPr id="4" name="Содержимое 3" descr="Сушка феном, 1920-е годы."/>
          <p:cNvPicPr>
            <a:picLocks noGrp="1"/>
          </p:cNvPicPr>
          <p:nvPr>
            <p:ph sz="quarter" idx="1"/>
          </p:nvPr>
        </p:nvPicPr>
        <p:blipFill>
          <a:blip r:embed="rId2" cstate="print"/>
          <a:srcRect/>
          <a:stretch>
            <a:fillRect/>
          </a:stretch>
        </p:blipFill>
        <p:spPr bwMode="auto">
          <a:xfrm>
            <a:off x="2285984" y="714356"/>
            <a:ext cx="4214842" cy="5715040"/>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Архивные снимки СССР 30х годов глазами иностранца (51 фото)"/>
          <p:cNvPicPr>
            <a:picLocks noGrp="1"/>
          </p:cNvPicPr>
          <p:nvPr>
            <p:ph sz="quarter" idx="1"/>
          </p:nvPr>
        </p:nvPicPr>
        <p:blipFill>
          <a:blip r:embed="rId2" cstate="print"/>
          <a:srcRect/>
          <a:stretch>
            <a:fillRect/>
          </a:stretch>
        </p:blipFill>
        <p:spPr bwMode="auto">
          <a:xfrm>
            <a:off x="0" y="285728"/>
            <a:ext cx="4786314" cy="3857652"/>
          </a:xfrm>
          <a:prstGeom prst="rect">
            <a:avLst/>
          </a:prstGeom>
          <a:noFill/>
          <a:ln w="9525">
            <a:noFill/>
            <a:miter lim="800000"/>
            <a:headEnd/>
            <a:tailEnd/>
          </a:ln>
        </p:spPr>
      </p:pic>
      <p:sp>
        <p:nvSpPr>
          <p:cNvPr id="5" name="Прямоугольник 4"/>
          <p:cNvSpPr/>
          <p:nvPr/>
        </p:nvSpPr>
        <p:spPr>
          <a:xfrm>
            <a:off x="4714876" y="1000108"/>
            <a:ext cx="4143404" cy="4216539"/>
          </a:xfrm>
          <a:prstGeom prst="rect">
            <a:avLst/>
          </a:prstGeom>
        </p:spPr>
        <p:txBody>
          <a:bodyPr wrap="square">
            <a:spAutoFit/>
          </a:bodyPr>
          <a:lstStyle/>
          <a:p>
            <a:r>
              <a:rPr lang="ru-RU" dirty="0"/>
              <a:t>В первые годы XX века   в России  наблюдалось преклонение перед Европой. Дамские мастера — французы — отводили русским парикмахерам лишь роль подмастерьев.</a:t>
            </a:r>
            <a:br>
              <a:rPr lang="ru-RU" dirty="0"/>
            </a:br>
            <a:r>
              <a:rPr lang="ru-RU" dirty="0"/>
              <a:t>В первые три десятилетия XX века парикмахерское искусство находилось на невысоком уровне. Первая мировая война, революция, гражданская война — все это отрицательно сказалось на уровне жизни общества, не говоря уже о парикмахерских услугах. </a:t>
            </a:r>
          </a:p>
          <a:p>
            <a:endParaRPr lang="ru-RU" sz="1600" dirty="0"/>
          </a:p>
        </p:txBody>
      </p:sp>
      <p:sp>
        <p:nvSpPr>
          <p:cNvPr id="6" name="Прямоугольник 5"/>
          <p:cNvSpPr/>
          <p:nvPr/>
        </p:nvSpPr>
        <p:spPr>
          <a:xfrm rot="10800000" flipV="1">
            <a:off x="357158" y="5000636"/>
            <a:ext cx="6500842" cy="1787904"/>
          </a:xfrm>
          <a:prstGeom prst="rect">
            <a:avLst/>
          </a:prstGeom>
        </p:spPr>
        <p:txBody>
          <a:bodyPr wrap="square">
            <a:spAutoFit/>
          </a:bodyPr>
          <a:lstStyle/>
          <a:p>
            <a:r>
              <a:rPr lang="ru-RU" dirty="0"/>
              <a:t>Великая Отечественная война перечеркнула все из того, что было создано, страна потеряла много квалифицированных мастеров. В послевоенный период парикмахерские вновь стали возрождаться из пепла</a:t>
            </a:r>
            <a:br>
              <a:rPr lang="ru-RU" dirty="0"/>
            </a:br>
            <a:br>
              <a:rPr lang="ru-RU" dirty="0"/>
            </a:br>
            <a:endParaRPr lang="ru-RU"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985822"/>
          </a:xfrm>
        </p:spPr>
        <p:txBody>
          <a:bodyPr>
            <a:normAutofit fontScale="90000"/>
          </a:bodyPr>
          <a:lstStyle/>
          <a:p>
            <a:pPr algn="l"/>
            <a:r>
              <a:rPr lang="ru-RU" sz="2000" b="1" dirty="0" err="1"/>
              <a:t>Крым.Передвижная</a:t>
            </a:r>
            <a:r>
              <a:rPr lang="ru-RU" sz="2000" b="1" dirty="0"/>
              <a:t> парикмахерская на пляже в Прибрежном, 1979 год.</a:t>
            </a:r>
            <a:br>
              <a:rPr lang="ru-RU" sz="2000" b="1" dirty="0"/>
            </a:br>
            <a:endParaRPr lang="ru-RU" sz="2000" b="1" dirty="0"/>
          </a:p>
        </p:txBody>
      </p:sp>
      <p:pic>
        <p:nvPicPr>
          <p:cNvPr id="4" name="Содержимое 3" descr="9">
            <a:hlinkClick r:id="rId2" tgtFrame="&quot;_blank&quot;"/>
          </p:cNvPr>
          <p:cNvPicPr>
            <a:picLocks noGrp="1"/>
          </p:cNvPicPr>
          <p:nvPr>
            <p:ph sz="quarter" idx="1"/>
          </p:nvPr>
        </p:nvPicPr>
        <p:blipFill>
          <a:blip r:embed="rId3" cstate="print"/>
          <a:stretch>
            <a:fillRect/>
          </a:stretch>
        </p:blipFill>
        <p:spPr bwMode="auto">
          <a:xfrm>
            <a:off x="1026340" y="1527175"/>
            <a:ext cx="7054808" cy="4572000"/>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642918"/>
            <a:ext cx="8485090" cy="344634"/>
          </a:xfrm>
        </p:spPr>
        <p:txBody>
          <a:bodyPr>
            <a:normAutofit fontScale="90000"/>
          </a:bodyPr>
          <a:lstStyle/>
          <a:p>
            <a:r>
              <a:rPr lang="ru-RU" b="1" dirty="0"/>
              <a:t>Передвижная парикмахерская</a:t>
            </a:r>
            <a:br>
              <a:rPr lang="ru-RU" dirty="0"/>
            </a:br>
            <a:endParaRPr lang="ru-RU" dirty="0"/>
          </a:p>
        </p:txBody>
      </p:sp>
      <p:pic>
        <p:nvPicPr>
          <p:cNvPr id="4" name="Содержимое 3" descr="10 (700x480, 66Kb)">
            <a:hlinkClick r:id="rId2" tgtFrame="&quot;_blank&quot;"/>
          </p:cNvPr>
          <p:cNvPicPr>
            <a:picLocks noGrp="1"/>
          </p:cNvPicPr>
          <p:nvPr>
            <p:ph sz="quarter" idx="1"/>
          </p:nvPr>
        </p:nvPicPr>
        <p:blipFill>
          <a:blip r:embed="rId3" cstate="print"/>
          <a:srcRect/>
          <a:stretch>
            <a:fillRect/>
          </a:stretch>
        </p:blipFill>
        <p:spPr bwMode="auto">
          <a:xfrm>
            <a:off x="1000100" y="1071546"/>
            <a:ext cx="7286676" cy="4857783"/>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57224" y="357166"/>
            <a:ext cx="7729534" cy="642942"/>
          </a:xfrm>
        </p:spPr>
        <p:txBody>
          <a:bodyPr>
            <a:normAutofit/>
          </a:bodyPr>
          <a:lstStyle/>
          <a:p>
            <a:pPr algn="l"/>
            <a:r>
              <a:rPr lang="ru-RU" sz="2000" dirty="0"/>
              <a:t>Салон Люкс</a:t>
            </a:r>
          </a:p>
        </p:txBody>
      </p:sp>
      <p:pic>
        <p:nvPicPr>
          <p:cNvPr id="11" name="Содержимое 3" descr="Бикини салон красоты Салоны здоровья и красоты"/>
          <p:cNvPicPr>
            <a:picLocks noGrp="1"/>
          </p:cNvPicPr>
          <p:nvPr>
            <p:ph sz="quarter" idx="1"/>
          </p:nvPr>
        </p:nvPicPr>
        <p:blipFill>
          <a:blip r:embed="rId2" cstate="print"/>
          <a:srcRect/>
          <a:stretch>
            <a:fillRect/>
          </a:stretch>
        </p:blipFill>
        <p:spPr bwMode="auto">
          <a:xfrm>
            <a:off x="642910" y="1571612"/>
            <a:ext cx="5214974" cy="5000684"/>
          </a:xfrm>
          <a:prstGeom prst="rect">
            <a:avLst/>
          </a:prstGeom>
          <a:noFill/>
          <a:ln w="9525">
            <a:noFill/>
            <a:miter lim="800000"/>
            <a:headEnd/>
            <a:tailEnd/>
          </a:ln>
        </p:spPr>
      </p:pic>
      <p:sp>
        <p:nvSpPr>
          <p:cNvPr id="25608" name="Rectangle 8"/>
          <p:cNvSpPr>
            <a:spLocks noChangeArrowheads="1"/>
          </p:cNvSpPr>
          <p:nvPr/>
        </p:nvSpPr>
        <p:spPr bwMode="auto">
          <a:xfrm rot="10800000" flipH="1" flipV="1">
            <a:off x="6000760" y="1462596"/>
            <a:ext cx="2857520"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ru-RU" dirty="0">
                <a:solidFill>
                  <a:srgbClr val="000000"/>
                </a:solidFill>
                <a:ea typeface="Times New Roman" pitchFamily="18" charset="0"/>
                <a:cs typeface="Arial" pitchFamily="34" charset="0"/>
              </a:rPr>
              <a:t>А</a:t>
            </a:r>
            <a:r>
              <a:rPr kumimoji="0" lang="ru-RU" b="0" i="0" u="none" strike="noStrike" cap="none" normalizeH="0" baseline="0" dirty="0">
                <a:ln>
                  <a:noFill/>
                </a:ln>
                <a:solidFill>
                  <a:srgbClr val="000000"/>
                </a:solidFill>
                <a:effectLst/>
                <a:ea typeface="Times New Roman" pitchFamily="18" charset="0"/>
                <a:cs typeface="Arial" pitchFamily="34" charset="0"/>
              </a:rPr>
              <a:t>ктуальность данной темы заключается в том, что предприятия парикмахерских услуг занимают достаточно большую часть современной сферы услуг и приносят солидный вклад во внутренний национальный продукт, и именно поэтому данные предприятия необходимо изучать.</a:t>
            </a:r>
            <a:endParaRPr kumimoji="0" lang="ru-RU" b="0" i="0" u="none" strike="noStrike" cap="none" normalizeH="0" baseline="0" dirty="0">
              <a:ln>
                <a:noFill/>
              </a:ln>
              <a:solidFill>
                <a:schemeClr val="tx1"/>
              </a:solidFill>
              <a:effectLst/>
              <a:cs typeface="Arial"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000" b="1" dirty="0"/>
              <a:t>Первая парикмахерская на Калыме</a:t>
            </a:r>
            <a:br>
              <a:rPr lang="ru-RU" sz="2000" dirty="0"/>
            </a:br>
            <a:endParaRPr lang="ru-RU" sz="2000" dirty="0"/>
          </a:p>
        </p:txBody>
      </p:sp>
      <p:pic>
        <p:nvPicPr>
          <p:cNvPr id="4" name="Содержимое 3" descr="Колыма"/>
          <p:cNvPicPr>
            <a:picLocks noGrp="1"/>
          </p:cNvPicPr>
          <p:nvPr>
            <p:ph sz="quarter" idx="1"/>
          </p:nvPr>
        </p:nvPicPr>
        <p:blipFill>
          <a:blip r:embed="rId2" cstate="print"/>
          <a:srcRect/>
          <a:stretch>
            <a:fillRect/>
          </a:stretch>
        </p:blipFill>
        <p:spPr bwMode="auto">
          <a:xfrm>
            <a:off x="714348" y="1071546"/>
            <a:ext cx="7500990" cy="5429288"/>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000" b="1" dirty="0"/>
              <a:t>Сценки из советской парикмахерской</a:t>
            </a:r>
            <a:r>
              <a:rPr lang="ru-RU" sz="2000" dirty="0"/>
              <a:t>.</a:t>
            </a:r>
            <a:br>
              <a:rPr lang="ru-RU" sz="2000" dirty="0"/>
            </a:br>
            <a:endParaRPr lang="ru-RU" sz="2000" dirty="0"/>
          </a:p>
        </p:txBody>
      </p:sp>
      <p:pic>
        <p:nvPicPr>
          <p:cNvPr id="4" name="Содержимое 3" descr="1/3788693_1 (496x359, 89Kb)">
            <a:hlinkClick r:id="rId2" tgtFrame="&quot;_blank&quot;"/>
          </p:cNvPr>
          <p:cNvPicPr>
            <a:picLocks noGrp="1"/>
          </p:cNvPicPr>
          <p:nvPr>
            <p:ph sz="quarter" idx="1"/>
          </p:nvPr>
        </p:nvPicPr>
        <p:blipFill>
          <a:blip r:embed="rId3" cstate="print"/>
          <a:srcRect/>
          <a:stretch>
            <a:fillRect/>
          </a:stretch>
        </p:blipFill>
        <p:spPr bwMode="auto">
          <a:xfrm>
            <a:off x="214282" y="1000108"/>
            <a:ext cx="4208148" cy="3214710"/>
          </a:xfrm>
          <a:prstGeom prst="rect">
            <a:avLst/>
          </a:prstGeom>
          <a:noFill/>
          <a:ln w="9525">
            <a:noFill/>
            <a:miter lim="800000"/>
            <a:headEnd/>
            <a:tailEnd/>
          </a:ln>
        </p:spPr>
      </p:pic>
      <p:pic>
        <p:nvPicPr>
          <p:cNvPr id="5" name="Рисунок 4" descr="http://scubascuta.com/wp-content/uploads/2013/07/img51e4fc98cb0b6.jpg"/>
          <p:cNvPicPr/>
          <p:nvPr/>
        </p:nvPicPr>
        <p:blipFill>
          <a:blip r:embed="rId4" cstate="print"/>
          <a:srcRect/>
          <a:stretch>
            <a:fillRect/>
          </a:stretch>
        </p:blipFill>
        <p:spPr bwMode="auto">
          <a:xfrm>
            <a:off x="4071934" y="3000372"/>
            <a:ext cx="4786306" cy="3109908"/>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0"/>
            <a:ext cx="8401080" cy="1000108"/>
          </a:xfrm>
        </p:spPr>
        <p:txBody>
          <a:bodyPr>
            <a:normAutofit/>
          </a:bodyPr>
          <a:lstStyle/>
          <a:p>
            <a:pPr algn="l"/>
            <a:r>
              <a:rPr lang="ru-RU" sz="2000" b="1" dirty="0"/>
              <a:t>Укладка на бигуди и сушка феном -приятное времяпровождение  советской женщины.</a:t>
            </a:r>
          </a:p>
        </p:txBody>
      </p:sp>
      <p:pic>
        <p:nvPicPr>
          <p:cNvPr id="4" name="Содержимое 3" descr="2/3788693_1_1_ (570x397, 89Kb)">
            <a:hlinkClick r:id="rId2" tgtFrame="&quot;_blank&quot;"/>
          </p:cNvPr>
          <p:cNvPicPr>
            <a:picLocks noGrp="1"/>
          </p:cNvPicPr>
          <p:nvPr>
            <p:ph sz="quarter" idx="1"/>
          </p:nvPr>
        </p:nvPicPr>
        <p:blipFill>
          <a:blip r:embed="rId3" cstate="print"/>
          <a:srcRect/>
          <a:stretch>
            <a:fillRect/>
          </a:stretch>
        </p:blipFill>
        <p:spPr bwMode="auto">
          <a:xfrm>
            <a:off x="428595" y="1628761"/>
            <a:ext cx="4876833" cy="3943379"/>
          </a:xfrm>
          <a:prstGeom prst="rect">
            <a:avLst/>
          </a:prstGeom>
          <a:noFill/>
          <a:ln w="9525">
            <a:noFill/>
            <a:miter lim="800000"/>
            <a:headEnd/>
            <a:tailEnd/>
          </a:ln>
        </p:spPr>
      </p:pic>
      <p:pic>
        <p:nvPicPr>
          <p:cNvPr id="5" name="Рисунок 4" descr="http://www.pionnier.gorod.tomsk.ru/uploads/34046/1290594563/39.jpg"/>
          <p:cNvPicPr/>
          <p:nvPr/>
        </p:nvPicPr>
        <p:blipFill>
          <a:blip r:embed="rId4" cstate="print"/>
          <a:srcRect/>
          <a:stretch>
            <a:fillRect/>
          </a:stretch>
        </p:blipFill>
        <p:spPr bwMode="auto">
          <a:xfrm>
            <a:off x="5643570" y="4286256"/>
            <a:ext cx="3143272" cy="2357454"/>
          </a:xfrm>
          <a:prstGeom prst="rect">
            <a:avLst/>
          </a:prstGeom>
          <a:noFill/>
          <a:ln w="9525">
            <a:noFill/>
            <a:miter lim="800000"/>
            <a:headEnd/>
            <a:tailEnd/>
          </a:ln>
        </p:spPr>
      </p:pic>
      <p:sp>
        <p:nvSpPr>
          <p:cNvPr id="43009" name="Rectangle 1"/>
          <p:cNvSpPr>
            <a:spLocks noChangeArrowheads="1"/>
          </p:cNvSpPr>
          <p:nvPr/>
        </p:nvSpPr>
        <p:spPr bwMode="auto">
          <a:xfrm rot="10800000" flipV="1">
            <a:off x="5572132" y="1143232"/>
            <a:ext cx="3357586" cy="3293209"/>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rgbClr val="000000"/>
                </a:solidFill>
                <a:effectLst/>
                <a:ea typeface="Times New Roman" pitchFamily="18" charset="0"/>
                <a:cs typeface="Tahoma" pitchFamily="34" charset="0"/>
              </a:rPr>
              <a:t>Это были времена, когда еще не было обычных ручных фенов. В </a:t>
            </a:r>
            <a:r>
              <a:rPr kumimoji="0" lang="ru-RU" sz="1600" u="none" strike="noStrike" cap="none" normalizeH="0" baseline="0" dirty="0">
                <a:ln>
                  <a:noFill/>
                </a:ln>
                <a:solidFill>
                  <a:srgbClr val="000000"/>
                </a:solidFill>
                <a:effectLst/>
                <a:ea typeface="Times New Roman" pitchFamily="18" charset="0"/>
                <a:cs typeface="Tahoma" pitchFamily="34" charset="0"/>
              </a:rPr>
              <a:t>советских парикмахерских</a:t>
            </a:r>
            <a:r>
              <a:rPr kumimoji="0" lang="ru-RU" sz="1600" b="0" i="0" u="none" strike="noStrike" cap="none" normalizeH="0" baseline="0" dirty="0">
                <a:ln>
                  <a:noFill/>
                </a:ln>
                <a:solidFill>
                  <a:srgbClr val="000000"/>
                </a:solidFill>
                <a:effectLst/>
                <a:ea typeface="Times New Roman" pitchFamily="18" charset="0"/>
                <a:cs typeface="Tahoma" pitchFamily="34" charset="0"/>
              </a:rPr>
              <a:t> использовали только «колпаки», под которыми сушили волосы и обязательно накручивали бигуди. Тут не только стригли, закручивали, но и брили.</a:t>
            </a:r>
            <a:r>
              <a:rPr kumimoji="0" lang="ru-RU" sz="1600" b="0" i="0" u="none" strike="noStrike" cap="none" normalizeH="0" baseline="0" dirty="0">
                <a:ln>
                  <a:noFill/>
                </a:ln>
                <a:solidFill>
                  <a:srgbClr val="000000"/>
                </a:solidFill>
                <a:effectLst/>
                <a:ea typeface="Times New Roman" pitchFamily="18" charset="0"/>
                <a:cs typeface="Arial" pitchFamily="34" charset="0"/>
              </a:rPr>
              <a:t>  </a:t>
            </a:r>
            <a:endParaRPr kumimoji="0" lang="ru-RU" sz="1600" b="0" i="0" u="none" strike="noStrike" cap="none" normalizeH="0" baseline="0" dirty="0">
              <a:ln>
                <a:noFill/>
              </a:ln>
              <a:solidFill>
                <a:schemeClr val="tx1"/>
              </a:solidFill>
              <a:effectLst/>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a:ln>
                  <a:noFill/>
                </a:ln>
                <a:solidFill>
                  <a:srgbClr val="000000"/>
                </a:solidFill>
                <a:effectLst/>
                <a:ea typeface="Times New Roman" pitchFamily="18" charset="0"/>
                <a:cs typeface="Arial" pitchFamily="34" charset="0"/>
              </a:rPr>
              <a:t>     Постричься можно было не только в парикмахерской ,но и – механической машинкой для стрижки.</a:t>
            </a:r>
            <a:endParaRPr kumimoji="0" lang="ru-RU" sz="1600" b="0" i="0" u="none" strike="noStrike" cap="none" normalizeH="0" baseline="0" dirty="0">
              <a:ln>
                <a:noFill/>
              </a:ln>
              <a:solidFill>
                <a:schemeClr val="tx1"/>
              </a:solidFill>
              <a:effectLst/>
              <a:cs typeface="Arial"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000" b="1" dirty="0"/>
              <a:t>Механическая  машинка для стрижки.</a:t>
            </a:r>
            <a:br>
              <a:rPr lang="ru-RU" sz="2000" dirty="0"/>
            </a:br>
            <a:endParaRPr lang="ru-RU" sz="2000" dirty="0"/>
          </a:p>
        </p:txBody>
      </p:sp>
      <p:pic>
        <p:nvPicPr>
          <p:cNvPr id="4" name="Содержимое 3" descr="http://www.goskatalog.ru/data/items/00000001000000/000000100000/4000050000/80009000/mashinka_dlya_strizhki_volos_mehanicheskaya_2019237/114294_foto1_02.jpg"/>
          <p:cNvPicPr>
            <a:picLocks noGrp="1"/>
          </p:cNvPicPr>
          <p:nvPr>
            <p:ph sz="quarter" idx="1"/>
          </p:nvPr>
        </p:nvPicPr>
        <p:blipFill>
          <a:blip r:embed="rId2" cstate="print"/>
          <a:srcRect/>
          <a:stretch>
            <a:fillRect/>
          </a:stretch>
        </p:blipFill>
        <p:spPr bwMode="auto">
          <a:xfrm>
            <a:off x="785786" y="1428736"/>
            <a:ext cx="3500462" cy="2214578"/>
          </a:xfrm>
          <a:prstGeom prst="rect">
            <a:avLst/>
          </a:prstGeom>
          <a:noFill/>
          <a:ln w="9525">
            <a:noFill/>
            <a:miter lim="800000"/>
            <a:headEnd/>
            <a:tailEnd/>
          </a:ln>
        </p:spPr>
      </p:pic>
      <p:pic>
        <p:nvPicPr>
          <p:cNvPr id="5" name="Рисунок 4" descr="http://kapterka.nichost.ru/published/publicdata/KAPTERKADB/attachments/SC/products_pictures/DSC04767_enl.JPG"/>
          <p:cNvPicPr/>
          <p:nvPr/>
        </p:nvPicPr>
        <p:blipFill>
          <a:blip r:embed="rId3" cstate="print"/>
          <a:srcRect/>
          <a:stretch>
            <a:fillRect/>
          </a:stretch>
        </p:blipFill>
        <p:spPr bwMode="auto">
          <a:xfrm>
            <a:off x="4500562" y="928670"/>
            <a:ext cx="4398972" cy="4143405"/>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0"/>
            <a:ext cx="8336118" cy="2000240"/>
          </a:xfrm>
        </p:spPr>
        <p:txBody>
          <a:bodyPr>
            <a:noAutofit/>
          </a:bodyPr>
          <a:lstStyle/>
          <a:p>
            <a:br>
              <a:rPr lang="ru-RU" sz="1600" dirty="0"/>
            </a:br>
            <a:endParaRPr lang="ru-RU" sz="1600" dirty="0">
              <a:latin typeface="+mn-lt"/>
            </a:endParaRPr>
          </a:p>
        </p:txBody>
      </p:sp>
      <p:sp>
        <p:nvSpPr>
          <p:cNvPr id="3" name="Содержимое 2"/>
          <p:cNvSpPr>
            <a:spLocks noGrp="1"/>
          </p:cNvSpPr>
          <p:nvPr>
            <p:ph sz="quarter" idx="1"/>
          </p:nvPr>
        </p:nvSpPr>
        <p:spPr>
          <a:xfrm>
            <a:off x="285720" y="3214686"/>
            <a:ext cx="7786742" cy="3143272"/>
          </a:xfrm>
        </p:spPr>
        <p:txBody>
          <a:bodyPr>
            <a:normAutofit fontScale="70000" lnSpcReduction="20000"/>
          </a:bodyPr>
          <a:lstStyle/>
          <a:p>
            <a:pPr>
              <a:buNone/>
            </a:pPr>
            <a:r>
              <a:rPr lang="ru-RU" sz="3400" dirty="0"/>
              <a:t>Сегодня современные парикмахерские оснащены новейшим оборудованием,  позволяющим в короткий срок выполнить  такие сложные работы как химическая завивка,  окраска, </a:t>
            </a:r>
            <a:r>
              <a:rPr lang="ru-RU" sz="3400" dirty="0" err="1"/>
              <a:t>мелирование</a:t>
            </a:r>
            <a:r>
              <a:rPr lang="ru-RU" sz="3400" dirty="0"/>
              <a:t>, </a:t>
            </a:r>
            <a:r>
              <a:rPr lang="ru-RU" sz="3400" dirty="0" err="1"/>
              <a:t>ламинирование</a:t>
            </a:r>
            <a:r>
              <a:rPr lang="ru-RU" sz="3400" dirty="0"/>
              <a:t> волос  и другие процедуры  не травмируя  при этом волосы. Работа мастера во многом определяется качеством инструмента, аппаратуры, их разнообразием. К новинкам можно отнести горячие  ножницы, </a:t>
            </a:r>
            <a:r>
              <a:rPr lang="ru-RU" sz="3400" dirty="0" err="1"/>
              <a:t>климазон</a:t>
            </a:r>
            <a:r>
              <a:rPr lang="ru-RU" sz="3400" dirty="0"/>
              <a:t>.</a:t>
            </a:r>
          </a:p>
          <a:p>
            <a:endParaRPr lang="ru-RU" dirty="0"/>
          </a:p>
        </p:txBody>
      </p:sp>
      <p:pic>
        <p:nvPicPr>
          <p:cNvPr id="4" name="Рисунок 3" descr="Горячие ножницы TC400 Профессиональная косметика горячие ножницы цена купить, распылитель воды, противогрибковое масло, оттеночн"/>
          <p:cNvPicPr/>
          <p:nvPr/>
        </p:nvPicPr>
        <p:blipFill>
          <a:blip r:embed="rId2" cstate="print"/>
          <a:srcRect/>
          <a:stretch>
            <a:fillRect/>
          </a:stretch>
        </p:blipFill>
        <p:spPr bwMode="auto">
          <a:xfrm>
            <a:off x="214282" y="500042"/>
            <a:ext cx="3214709" cy="2714644"/>
          </a:xfrm>
          <a:prstGeom prst="rect">
            <a:avLst/>
          </a:prstGeom>
          <a:noFill/>
          <a:ln w="9525">
            <a:noFill/>
            <a:miter lim="800000"/>
            <a:headEnd/>
            <a:tailEnd/>
          </a:ln>
        </p:spPr>
      </p:pic>
      <p:sp>
        <p:nvSpPr>
          <p:cNvPr id="50178" name="Rectangle 2"/>
          <p:cNvSpPr>
            <a:spLocks noChangeArrowheads="1"/>
          </p:cNvSpPr>
          <p:nvPr/>
        </p:nvSpPr>
        <p:spPr bwMode="auto">
          <a:xfrm>
            <a:off x="571472" y="285728"/>
            <a:ext cx="1733928"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ru-RU" sz="1400" b="1" dirty="0">
                <a:solidFill>
                  <a:srgbClr val="000000"/>
                </a:solidFill>
                <a:latin typeface="Cambria" pitchFamily="18" charset="0"/>
                <a:ea typeface="Times New Roman" pitchFamily="18" charset="0"/>
                <a:cs typeface="Arial" pitchFamily="34" charset="0"/>
              </a:rPr>
              <a:t>Г</a:t>
            </a:r>
            <a:r>
              <a:rPr kumimoji="0" lang="ru-RU" sz="1400" b="1" i="0" u="none" strike="noStrike" cap="none" normalizeH="0" baseline="0" dirty="0">
                <a:ln>
                  <a:noFill/>
                </a:ln>
                <a:solidFill>
                  <a:srgbClr val="000000"/>
                </a:solidFill>
                <a:effectLst/>
                <a:latin typeface="Cambria" pitchFamily="18" charset="0"/>
                <a:ea typeface="Times New Roman" pitchFamily="18" charset="0"/>
                <a:cs typeface="Arial" pitchFamily="34" charset="0"/>
              </a:rPr>
              <a:t>орячие  ножницы</a:t>
            </a:r>
            <a:endParaRPr kumimoji="0" lang="ru-RU" sz="1400" b="0" i="0" u="none" strike="noStrike" cap="none" normalizeH="0" baseline="0" dirty="0">
              <a:ln>
                <a:noFill/>
              </a:ln>
              <a:solidFill>
                <a:schemeClr val="tx1"/>
              </a:solidFill>
              <a:effectLst/>
              <a:latin typeface="Arial" pitchFamily="34" charset="0"/>
              <a:cs typeface="Arial" pitchFamily="34" charset="0"/>
            </a:endParaRPr>
          </a:p>
        </p:txBody>
      </p:sp>
      <p:sp>
        <p:nvSpPr>
          <p:cNvPr id="7" name="Прямоугольник 6"/>
          <p:cNvSpPr/>
          <p:nvPr/>
        </p:nvSpPr>
        <p:spPr>
          <a:xfrm>
            <a:off x="3500430" y="142853"/>
            <a:ext cx="5429288" cy="2523768"/>
          </a:xfrm>
          <a:prstGeom prst="rect">
            <a:avLst/>
          </a:prstGeom>
        </p:spPr>
        <p:txBody>
          <a:bodyPr wrap="square">
            <a:spAutoFit/>
          </a:bodyPr>
          <a:lstStyle/>
          <a:p>
            <a:r>
              <a:rPr lang="ru-RU" sz="2000" dirty="0"/>
              <a:t>Ежедневно в салонах и парикмахерских появляются все новые и новые услуги, которые требуют нового оборудования. В связи с постоянным расширением спектра парикмахерских услуг, рынок технологичных новинок не стоит на месте, а развивается вместе с индустрией красоты</a:t>
            </a:r>
          </a:p>
          <a:p>
            <a:endParaRPr lang="ru-RU"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1538" y="1285860"/>
            <a:ext cx="7972452" cy="857256"/>
          </a:xfrm>
        </p:spPr>
        <p:txBody>
          <a:bodyPr>
            <a:noAutofit/>
          </a:bodyPr>
          <a:lstStyle/>
          <a:p>
            <a:br>
              <a:rPr lang="ru-RU" sz="2000" dirty="0"/>
            </a:br>
            <a:endParaRPr lang="ru-RU" sz="2000" dirty="0"/>
          </a:p>
        </p:txBody>
      </p:sp>
      <p:pic>
        <p:nvPicPr>
          <p:cNvPr id="4" name="Содержимое 3" descr="Климазон  FX 4000"/>
          <p:cNvPicPr>
            <a:picLocks noGrp="1"/>
          </p:cNvPicPr>
          <p:nvPr>
            <p:ph sz="quarter" idx="1"/>
          </p:nvPr>
        </p:nvPicPr>
        <p:blipFill>
          <a:blip r:embed="rId2" cstate="print"/>
          <a:srcRect/>
          <a:stretch>
            <a:fillRect/>
          </a:stretch>
        </p:blipFill>
        <p:spPr bwMode="auto">
          <a:xfrm>
            <a:off x="428596" y="142852"/>
            <a:ext cx="3143250" cy="3162300"/>
          </a:xfrm>
          <a:prstGeom prst="rect">
            <a:avLst/>
          </a:prstGeom>
          <a:noFill/>
          <a:ln w="9525">
            <a:noFill/>
            <a:miter lim="800000"/>
            <a:headEnd/>
            <a:tailEnd/>
          </a:ln>
        </p:spPr>
      </p:pic>
      <p:pic>
        <p:nvPicPr>
          <p:cNvPr id="5" name="Рисунок 4" descr="Климазон CIX 3000"/>
          <p:cNvPicPr/>
          <p:nvPr/>
        </p:nvPicPr>
        <p:blipFill>
          <a:blip r:embed="rId3" cstate="print"/>
          <a:srcRect/>
          <a:stretch>
            <a:fillRect/>
          </a:stretch>
        </p:blipFill>
        <p:spPr bwMode="auto">
          <a:xfrm>
            <a:off x="3000364" y="2714620"/>
            <a:ext cx="2928936" cy="3429024"/>
          </a:xfrm>
          <a:prstGeom prst="rect">
            <a:avLst/>
          </a:prstGeom>
          <a:noFill/>
          <a:ln w="9525">
            <a:noFill/>
            <a:miter lim="800000"/>
            <a:headEnd/>
            <a:tailEnd/>
          </a:ln>
        </p:spPr>
      </p:pic>
      <p:sp>
        <p:nvSpPr>
          <p:cNvPr id="6" name="Прямоугольник 5"/>
          <p:cNvSpPr/>
          <p:nvPr/>
        </p:nvSpPr>
        <p:spPr>
          <a:xfrm>
            <a:off x="6000760" y="357167"/>
            <a:ext cx="2928958" cy="5078313"/>
          </a:xfrm>
          <a:prstGeom prst="rect">
            <a:avLst/>
          </a:prstGeom>
        </p:spPr>
        <p:txBody>
          <a:bodyPr wrap="square">
            <a:spAutoFit/>
          </a:bodyPr>
          <a:lstStyle/>
          <a:p>
            <a:r>
              <a:rPr lang="ru-RU" b="1" dirty="0" err="1"/>
              <a:t>Климазоны</a:t>
            </a:r>
            <a:r>
              <a:rPr lang="ru-RU" dirty="0"/>
              <a:t> представляют собой устройства, которые излучают инфракрасные лучи, и все активнее используются в парикмахерском деле. Сегодня выпускаются устройства с </a:t>
            </a:r>
            <a:r>
              <a:rPr lang="ru-RU" dirty="0" err="1"/>
              <a:t>ароматизаторами</a:t>
            </a:r>
            <a:r>
              <a:rPr lang="ru-RU" dirty="0"/>
              <a:t>, озонаторами, программами для сушки локонов, химической завивке, окраске вентиляторами и даже проигрывателями дисков. </a:t>
            </a:r>
            <a:br>
              <a:rPr lang="ru-RU" dirty="0"/>
            </a:br>
            <a:endParaRPr lang="ru-RU"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200" b="1" dirty="0"/>
              <a:t>Инструменты парикмахеров</a:t>
            </a:r>
            <a:br>
              <a:rPr lang="ru-RU" dirty="0"/>
            </a:br>
            <a:endParaRPr lang="ru-RU" dirty="0"/>
          </a:p>
        </p:txBody>
      </p:sp>
      <p:pic>
        <p:nvPicPr>
          <p:cNvPr id="4" name="Содержимое 3" descr="Житомир Минимальный набор профессиональных инструментов парикмахера"/>
          <p:cNvPicPr>
            <a:picLocks noGrp="1"/>
          </p:cNvPicPr>
          <p:nvPr>
            <p:ph sz="quarter" idx="1"/>
          </p:nvPr>
        </p:nvPicPr>
        <p:blipFill>
          <a:blip r:embed="rId2" cstate="print"/>
          <a:stretch>
            <a:fillRect/>
          </a:stretch>
        </p:blipFill>
        <p:spPr bwMode="auto">
          <a:xfrm>
            <a:off x="1327218" y="1527175"/>
            <a:ext cx="6453051" cy="4572000"/>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200" b="1" dirty="0"/>
              <a:t>Современные  салоны парикмахерские</a:t>
            </a:r>
            <a:br>
              <a:rPr lang="ru-RU" dirty="0"/>
            </a:br>
            <a:endParaRPr lang="ru-RU" dirty="0"/>
          </a:p>
        </p:txBody>
      </p:sp>
      <p:pic>
        <p:nvPicPr>
          <p:cNvPr id="4" name="Содержимое 3" descr="Студия красоты Тутафе"/>
          <p:cNvPicPr>
            <a:picLocks noGrp="1"/>
          </p:cNvPicPr>
          <p:nvPr>
            <p:ph sz="quarter" idx="1"/>
          </p:nvPr>
        </p:nvPicPr>
        <p:blipFill>
          <a:blip r:embed="rId2" cstate="print"/>
          <a:srcRect/>
          <a:stretch>
            <a:fillRect/>
          </a:stretch>
        </p:blipFill>
        <p:spPr bwMode="auto">
          <a:xfrm>
            <a:off x="214282" y="714356"/>
            <a:ext cx="4672789" cy="3411543"/>
          </a:xfrm>
          <a:prstGeom prst="rect">
            <a:avLst/>
          </a:prstGeom>
          <a:noFill/>
          <a:ln w="9525">
            <a:noFill/>
            <a:miter lim="800000"/>
            <a:headEnd/>
            <a:tailEnd/>
          </a:ln>
        </p:spPr>
      </p:pic>
      <p:pic>
        <p:nvPicPr>
          <p:cNvPr id="5" name="Рисунок 4" descr="Наращивание ресниц соболем, норкой или шелком на выбор (натуральный объем) со скидкой 74%. Волшебный взгляд. - АльКупоне"/>
          <p:cNvPicPr/>
          <p:nvPr/>
        </p:nvPicPr>
        <p:blipFill>
          <a:blip r:embed="rId3" cstate="print"/>
          <a:srcRect/>
          <a:stretch>
            <a:fillRect/>
          </a:stretch>
        </p:blipFill>
        <p:spPr bwMode="auto">
          <a:xfrm>
            <a:off x="4643438" y="3214686"/>
            <a:ext cx="4357718" cy="3429000"/>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l"/>
            <a:r>
              <a:rPr lang="ru-RU" sz="2200" b="1" dirty="0"/>
              <a:t>Детская парикмахерская</a:t>
            </a:r>
            <a:br>
              <a:rPr lang="ru-RU" dirty="0"/>
            </a:br>
            <a:endParaRPr lang="ru-RU" dirty="0"/>
          </a:p>
        </p:txBody>
      </p:sp>
      <p:sp>
        <p:nvSpPr>
          <p:cNvPr id="3" name="Содержимое 2"/>
          <p:cNvSpPr>
            <a:spLocks noGrp="1"/>
          </p:cNvSpPr>
          <p:nvPr>
            <p:ph sz="quarter" idx="1"/>
          </p:nvPr>
        </p:nvSpPr>
        <p:spPr>
          <a:xfrm>
            <a:off x="5143504" y="714356"/>
            <a:ext cx="3714776" cy="2786083"/>
          </a:xfrm>
        </p:spPr>
        <p:txBody>
          <a:bodyPr>
            <a:normAutofit fontScale="70000" lnSpcReduction="20000"/>
          </a:bodyPr>
          <a:lstStyle/>
          <a:p>
            <a:pPr>
              <a:buNone/>
            </a:pPr>
            <a:r>
              <a:rPr lang="ru-RU" sz="2900" dirty="0"/>
              <a:t>Салоны красоты всегда были и будут весьма доходным бизнесом, поскольку они эксплуатируют одно из главных желаний человека - быть красивым. Но поэтому это еще и бизнес с очень высокой  </a:t>
            </a:r>
            <a:r>
              <a:rPr lang="ru-RU" sz="2900" dirty="0" err="1"/>
              <a:t>конкурентностью</a:t>
            </a:r>
            <a:r>
              <a:rPr lang="ru-RU" sz="2900" dirty="0"/>
              <a:t>. </a:t>
            </a:r>
          </a:p>
          <a:p>
            <a:endParaRPr lang="ru-RU" dirty="0"/>
          </a:p>
        </p:txBody>
      </p:sp>
      <p:pic>
        <p:nvPicPr>
          <p:cNvPr id="4" name="Рисунок 3" descr="Как открыть детский салон красоты Мама работает"/>
          <p:cNvPicPr/>
          <p:nvPr/>
        </p:nvPicPr>
        <p:blipFill>
          <a:blip r:embed="rId2" cstate="print"/>
          <a:srcRect/>
          <a:stretch>
            <a:fillRect/>
          </a:stretch>
        </p:blipFill>
        <p:spPr bwMode="auto">
          <a:xfrm>
            <a:off x="571472" y="928670"/>
            <a:ext cx="4184691" cy="3568279"/>
          </a:xfrm>
          <a:prstGeom prst="rect">
            <a:avLst/>
          </a:prstGeom>
          <a:noFill/>
          <a:ln w="9525">
            <a:noFill/>
            <a:miter lim="800000"/>
            <a:headEnd/>
            <a:tailEnd/>
          </a:ln>
        </p:spPr>
      </p:pic>
      <p:pic>
        <p:nvPicPr>
          <p:cNvPr id="6" name="Рисунок 5" descr="Кабинет красоты De bon Каталог салонов красоты"/>
          <p:cNvPicPr/>
          <p:nvPr/>
        </p:nvPicPr>
        <p:blipFill>
          <a:blip r:embed="rId3" cstate="print"/>
          <a:srcRect/>
          <a:stretch>
            <a:fillRect/>
          </a:stretch>
        </p:blipFill>
        <p:spPr bwMode="auto">
          <a:xfrm>
            <a:off x="4286248" y="3500438"/>
            <a:ext cx="4714908" cy="3143272"/>
          </a:xfrm>
          <a:prstGeom prst="rect">
            <a:avLst/>
          </a:prstGeom>
          <a:noFill/>
          <a:ln w="9525">
            <a:noFill/>
            <a:miter lim="800000"/>
            <a:headEnd/>
            <a:tailEnd/>
          </a:ln>
        </p:spPr>
      </p:pic>
    </p:spTree>
  </p:cSld>
  <p:clrMapOvr>
    <a:masterClrMapping/>
  </p:clrMapOvr>
  <p:transition>
    <p:fade thruBlk="1"/>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0"/>
            <a:ext cx="8407556" cy="857232"/>
          </a:xfrm>
        </p:spPr>
        <p:txBody>
          <a:bodyPr>
            <a:normAutofit/>
          </a:bodyPr>
          <a:lstStyle/>
          <a:p>
            <a:r>
              <a:rPr lang="ru-RU" sz="2800" dirty="0"/>
              <a:t>Участие в шоу «Мир красоты»</a:t>
            </a:r>
          </a:p>
        </p:txBody>
      </p:sp>
      <p:pic>
        <p:nvPicPr>
          <p:cNvPr id="5122" name="Picture 2" descr="D:\Мама\Новосибирск\Мама\IMG_2786.JPG"/>
          <p:cNvPicPr>
            <a:picLocks noGrp="1" noChangeAspect="1" noChangeArrowheads="1"/>
          </p:cNvPicPr>
          <p:nvPr>
            <p:ph sz="quarter" idx="1"/>
          </p:nvPr>
        </p:nvPicPr>
        <p:blipFill>
          <a:blip r:embed="rId3" cstate="print"/>
          <a:srcRect/>
          <a:stretch>
            <a:fillRect/>
          </a:stretch>
        </p:blipFill>
        <p:spPr bwMode="auto">
          <a:xfrm>
            <a:off x="5143504" y="1000108"/>
            <a:ext cx="3515931" cy="4687907"/>
          </a:xfrm>
          <a:prstGeom prst="rect">
            <a:avLst/>
          </a:prstGeom>
          <a:noFill/>
        </p:spPr>
      </p:pic>
      <p:pic>
        <p:nvPicPr>
          <p:cNvPr id="5" name="Picture 2" descr="D:\Мама\Новосибирск\Мама\IMG_2834.JPG"/>
          <p:cNvPicPr>
            <a:picLocks noChangeAspect="1" noChangeArrowheads="1"/>
          </p:cNvPicPr>
          <p:nvPr/>
        </p:nvPicPr>
        <p:blipFill>
          <a:blip r:embed="rId4" cstate="print"/>
          <a:srcRect/>
          <a:stretch>
            <a:fillRect/>
          </a:stretch>
        </p:blipFill>
        <p:spPr bwMode="auto">
          <a:xfrm>
            <a:off x="214282" y="785794"/>
            <a:ext cx="4286280" cy="3214711"/>
          </a:xfrm>
          <a:prstGeom prst="rect">
            <a:avLst/>
          </a:prstGeom>
          <a:noFill/>
        </p:spPr>
      </p:pic>
      <p:sp>
        <p:nvSpPr>
          <p:cNvPr id="6" name="Прямоугольник 5"/>
          <p:cNvSpPr/>
          <p:nvPr/>
        </p:nvSpPr>
        <p:spPr>
          <a:xfrm>
            <a:off x="214282" y="4000504"/>
            <a:ext cx="4929222" cy="2308324"/>
          </a:xfrm>
          <a:prstGeom prst="rect">
            <a:avLst/>
          </a:prstGeom>
        </p:spPr>
        <p:txBody>
          <a:bodyPr wrap="square">
            <a:spAutoFit/>
          </a:bodyPr>
          <a:lstStyle/>
          <a:p>
            <a:pPr lvl="0" fontAlgn="base">
              <a:spcBef>
                <a:spcPct val="0"/>
              </a:spcBef>
              <a:spcAft>
                <a:spcPct val="0"/>
              </a:spcAft>
            </a:pPr>
            <a:r>
              <a:rPr lang="ru-RU" dirty="0">
                <a:latin typeface="Calibri" pitchFamily="34" charset="0"/>
                <a:ea typeface="Times New Roman" pitchFamily="18" charset="0"/>
                <a:cs typeface="Times New Roman" pitchFamily="18" charset="0"/>
              </a:rPr>
              <a:t>Чем замечательна эта профессия?</a:t>
            </a:r>
            <a:endParaRPr lang="ru-RU" dirty="0">
              <a:latin typeface="Arial" pitchFamily="34" charset="0"/>
              <a:cs typeface="Arial" pitchFamily="34" charset="0"/>
            </a:endParaRPr>
          </a:p>
          <a:p>
            <a:pPr lvl="0" eaLnBrk="0" fontAlgn="base" hangingPunct="0">
              <a:spcBef>
                <a:spcPct val="0"/>
              </a:spcBef>
              <a:spcAft>
                <a:spcPct val="0"/>
              </a:spcAft>
            </a:pPr>
            <a:r>
              <a:rPr lang="ru-RU" dirty="0">
                <a:latin typeface="Calibri" pitchFamily="34" charset="0"/>
                <a:ea typeface="Times New Roman" pitchFamily="18" charset="0"/>
                <a:cs typeface="Times New Roman" pitchFamily="18" charset="0"/>
              </a:rPr>
              <a:t>Тем, что парикмахер почти волшебник. Он выполняет одно из самых заветных желаний каждого из нас- стать краше, тем самым, делает человека счастливым. А счастливые люди способны творить только добро. Приятно осознавать, что ты вносишь в этот мир частичку радости и счастья!</a:t>
            </a:r>
            <a:endParaRPr lang="ru-RU" dirty="0">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Как менялась мода </a:t>
            </a:r>
            <a:r>
              <a:rPr lang="ru-RU"/>
              <a:t>на прически</a:t>
            </a:r>
          </a:p>
        </p:txBody>
      </p:sp>
      <p:pic>
        <p:nvPicPr>
          <p:cNvPr id="4" name="Объект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42844" y="1357298"/>
            <a:ext cx="3947814" cy="4743017"/>
          </a:xfrm>
        </p:spPr>
      </p:pic>
      <p:pic>
        <p:nvPicPr>
          <p:cNvPr id="5" name="Объект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14810" y="1928802"/>
            <a:ext cx="4744403" cy="3357983"/>
          </a:xfrm>
          <a:prstGeom prst="rect">
            <a:avLst/>
          </a:prstGeom>
        </p:spPr>
      </p:pic>
    </p:spTree>
    <p:extLst>
      <p:ext uri="{BB962C8B-B14F-4D97-AF65-F5344CB8AC3E}">
        <p14:creationId xmlns:p14="http://schemas.microsoft.com/office/powerpoint/2010/main" val="12585047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7" name="Содержимое 6"/>
          <p:cNvSpPr>
            <a:spLocks noGrp="1"/>
          </p:cNvSpPr>
          <p:nvPr>
            <p:ph sz="quarter" idx="1"/>
          </p:nvPr>
        </p:nvSpPr>
        <p:spPr/>
        <p:txBody>
          <a:bodyPr/>
          <a:lstStyle/>
          <a:p>
            <a:pPr algn="ctr"/>
            <a:r>
              <a:rPr lang="ru-RU" b="1" dirty="0"/>
              <a:t>Спасибо за внимание!</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4" name="Объект 3"/>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1071538" y="1214422"/>
            <a:ext cx="2459672" cy="5246223"/>
          </a:xfr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3504" y="1428736"/>
            <a:ext cx="3383544" cy="5063013"/>
          </a:xfrm>
          <a:prstGeom prst="rect">
            <a:avLst/>
          </a:prstGeom>
        </p:spPr>
      </p:pic>
    </p:spTree>
    <p:extLst>
      <p:ext uri="{BB962C8B-B14F-4D97-AF65-F5344CB8AC3E}">
        <p14:creationId xmlns:p14="http://schemas.microsoft.com/office/powerpoint/2010/main" val="35597502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4143380"/>
            <a:ext cx="8534400" cy="758952"/>
          </a:xfrm>
        </p:spPr>
        <p:txBody>
          <a:bodyPr/>
          <a:lstStyle/>
          <a:p>
            <a:endParaRPr lang="ru-RU" dirty="0"/>
          </a:p>
        </p:txBody>
      </p:sp>
      <p:sp>
        <p:nvSpPr>
          <p:cNvPr id="3" name="Содержимое 2"/>
          <p:cNvSpPr>
            <a:spLocks noGrp="1"/>
          </p:cNvSpPr>
          <p:nvPr>
            <p:ph sz="quarter" idx="1"/>
          </p:nvPr>
        </p:nvSpPr>
        <p:spPr>
          <a:xfrm>
            <a:off x="5214942" y="285728"/>
            <a:ext cx="3786214" cy="5786478"/>
          </a:xfrm>
        </p:spPr>
        <p:txBody>
          <a:bodyPr>
            <a:noAutofit/>
          </a:bodyPr>
          <a:lstStyle/>
          <a:p>
            <a:pPr>
              <a:buNone/>
            </a:pPr>
            <a:r>
              <a:rPr lang="ru-RU" sz="1600" dirty="0"/>
              <a:t> 	Первая известная парикмахерская организация была основана в 1096 году во Франции. Брадобреи-хирурги начали процветать на всей территории Европы. Они были врачами своего времени, и к ним приходили как члены королевских семей, так и рядовые граждане, чтобы вылечить свои болезни, или просто постричься или побриться.  Парикмахеры освоили лечение зубов так же успешно, как и хирургию, чем нажили себе новых врагов - дантистов.</a:t>
            </a:r>
          </a:p>
          <a:p>
            <a:pPr>
              <a:buNone/>
            </a:pPr>
            <a:r>
              <a:rPr lang="ru-RU" sz="1600" dirty="0"/>
              <a:t>        </a:t>
            </a:r>
          </a:p>
        </p:txBody>
      </p:sp>
      <p:pic>
        <p:nvPicPr>
          <p:cNvPr id="24577" name="Picture 1" descr="D:\Хим.завивка\img157.jpg"/>
          <p:cNvPicPr>
            <a:picLocks noChangeAspect="1" noChangeArrowheads="1"/>
          </p:cNvPicPr>
          <p:nvPr/>
        </p:nvPicPr>
        <p:blipFill>
          <a:blip r:embed="rId2" cstate="print"/>
          <a:srcRect/>
          <a:stretch>
            <a:fillRect/>
          </a:stretch>
        </p:blipFill>
        <p:spPr bwMode="auto">
          <a:xfrm>
            <a:off x="285720" y="214291"/>
            <a:ext cx="4989406" cy="3929090"/>
          </a:xfrm>
          <a:prstGeom prst="rect">
            <a:avLst/>
          </a:prstGeom>
          <a:noFill/>
        </p:spPr>
      </p:pic>
      <p:sp>
        <p:nvSpPr>
          <p:cNvPr id="5" name="Прямоугольник 4"/>
          <p:cNvSpPr/>
          <p:nvPr/>
        </p:nvSpPr>
        <p:spPr>
          <a:xfrm rot="10800000" flipV="1">
            <a:off x="321550" y="4851278"/>
            <a:ext cx="6572280" cy="923330"/>
          </a:xfrm>
          <a:prstGeom prst="rect">
            <a:avLst/>
          </a:prstGeom>
        </p:spPr>
        <p:txBody>
          <a:bodyPr wrap="square">
            <a:spAutoFit/>
          </a:bodyPr>
          <a:lstStyle/>
          <a:p>
            <a:pPr>
              <a:buNone/>
            </a:pPr>
            <a:r>
              <a:rPr lang="ru-RU" dirty="0"/>
              <a:t>Длительное время в России развивалось цирюльничье дело. Цирюльники – это парикмахеры, которые вылавливали своих клиентов по дворам и на улицах.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28662" y="274638"/>
            <a:ext cx="7758138" cy="796908"/>
          </a:xfrm>
        </p:spPr>
        <p:txBody>
          <a:bodyPr>
            <a:noAutofit/>
          </a:bodyPr>
          <a:lstStyle/>
          <a:p>
            <a:r>
              <a:rPr lang="ru-RU" sz="2800" b="1" dirty="0"/>
              <a:t>Цирюльники за работой</a:t>
            </a:r>
            <a:br>
              <a:rPr lang="ru-RU" sz="2800" dirty="0"/>
            </a:br>
            <a:endParaRPr lang="ru-RU" sz="2800" dirty="0"/>
          </a:p>
        </p:txBody>
      </p:sp>
      <p:pic>
        <p:nvPicPr>
          <p:cNvPr id="4" name="Содержимое 3" descr="1921 г. Уличная парикмахерская."/>
          <p:cNvPicPr>
            <a:picLocks noGrp="1"/>
          </p:cNvPicPr>
          <p:nvPr>
            <p:ph sz="quarter" idx="1"/>
          </p:nvPr>
        </p:nvPicPr>
        <p:blipFill>
          <a:blip r:embed="rId2" cstate="print"/>
          <a:srcRect/>
          <a:stretch>
            <a:fillRect/>
          </a:stretch>
        </p:blipFill>
        <p:spPr bwMode="auto">
          <a:xfrm>
            <a:off x="428596" y="785794"/>
            <a:ext cx="7286676" cy="4643470"/>
          </a:xfrm>
          <a:prstGeom prst="rect">
            <a:avLst/>
          </a:prstGeom>
          <a:noFill/>
          <a:ln w="9525">
            <a:noFill/>
            <a:miter lim="800000"/>
            <a:headEnd/>
            <a:tailEnd/>
          </a:ln>
        </p:spPr>
      </p:pic>
      <p:sp>
        <p:nvSpPr>
          <p:cNvPr id="5" name="Прямоугольник 4"/>
          <p:cNvSpPr/>
          <p:nvPr/>
        </p:nvSpPr>
        <p:spPr>
          <a:xfrm rot="10800000" flipV="1">
            <a:off x="714348" y="5418903"/>
            <a:ext cx="7500990" cy="1200329"/>
          </a:xfrm>
          <a:prstGeom prst="rect">
            <a:avLst/>
          </a:prstGeom>
        </p:spPr>
        <p:txBody>
          <a:bodyPr wrap="square">
            <a:spAutoFit/>
          </a:bodyPr>
          <a:lstStyle/>
          <a:p>
            <a:r>
              <a:rPr lang="ru-RU" dirty="0"/>
              <a:t>Цирюлен в городах было мало, и парикмахеры бродяжничали, нося с собой свой инструмент. Они ходили по базарам дворам и квартирам, выискивая клиентов.</a:t>
            </a:r>
            <a:br>
              <a:rPr lang="ru-RU" dirty="0"/>
            </a:b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571480"/>
            <a:ext cx="8115328" cy="428628"/>
          </a:xfrm>
        </p:spPr>
        <p:txBody>
          <a:bodyPr>
            <a:normAutofit fontScale="90000"/>
          </a:bodyPr>
          <a:lstStyle/>
          <a:p>
            <a:r>
              <a:rPr lang="ru-RU" sz="3100" dirty="0"/>
              <a:t>Бродячий цирюльник</a:t>
            </a:r>
            <a:br>
              <a:rPr lang="ru-RU" dirty="0"/>
            </a:br>
            <a:endParaRPr lang="ru-RU" dirty="0"/>
          </a:p>
        </p:txBody>
      </p:sp>
      <p:pic>
        <p:nvPicPr>
          <p:cNvPr id="4" name="Содержимое 3" descr="http://www.pionnier.gorod.tomsk.ru/uploads/34046/1290594563/56.jpg"/>
          <p:cNvPicPr>
            <a:picLocks noGrp="1"/>
          </p:cNvPicPr>
          <p:nvPr>
            <p:ph sz="quarter" idx="1"/>
          </p:nvPr>
        </p:nvPicPr>
        <p:blipFill>
          <a:blip r:embed="rId2" cstate="print"/>
          <a:srcRect/>
          <a:stretch>
            <a:fillRect/>
          </a:stretch>
        </p:blipFill>
        <p:spPr bwMode="auto">
          <a:xfrm>
            <a:off x="357158" y="714356"/>
            <a:ext cx="4286280" cy="5572164"/>
          </a:xfrm>
          <a:prstGeom prst="rect">
            <a:avLst/>
          </a:prstGeom>
          <a:noFill/>
          <a:ln w="9525">
            <a:noFill/>
            <a:miter lim="800000"/>
            <a:headEnd/>
            <a:tailEnd/>
          </a:ln>
        </p:spPr>
      </p:pic>
      <p:sp>
        <p:nvSpPr>
          <p:cNvPr id="5" name="Прямоугольник 4"/>
          <p:cNvSpPr/>
          <p:nvPr/>
        </p:nvSpPr>
        <p:spPr>
          <a:xfrm>
            <a:off x="4714876" y="714357"/>
            <a:ext cx="4214842" cy="5355312"/>
          </a:xfrm>
          <a:prstGeom prst="rect">
            <a:avLst/>
          </a:prstGeom>
        </p:spPr>
        <p:txBody>
          <a:bodyPr wrap="square">
            <a:spAutoFit/>
          </a:bodyPr>
          <a:lstStyle/>
          <a:p>
            <a:r>
              <a:rPr lang="ru-RU" dirty="0"/>
              <a:t>Цирюльники таскали с собой громоздкие ящики, наполненные замысловатым инструментом и парфюмерией. На шее у них неизменно болтался деревянный стул, на который здесь же, на улице, усаживали клиентов. Появление на улице цирюльника всегда становилось событием. Вокруг сразу же собирались зеваки, останавливались прохожие, чтобы послушать их скоморошьи </a:t>
            </a:r>
            <a:r>
              <a:rPr lang="ru-RU" dirty="0" err="1"/>
              <a:t>присказы</a:t>
            </a:r>
            <a:r>
              <a:rPr lang="ru-RU" dirty="0"/>
              <a:t>. "… Цирюльник в России — профессия уникальная, заключавшая в себе не только парикмахерское мастерство, но и обязанности доморощенного лекаря: он делал кровопускания, удалял зубы и даже лечил раны.</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4" name="Содержимое 3" descr="http://www.pionnier.gorod.tomsk.ru/uploads/34046/1290594563/57.jpg"/>
          <p:cNvPicPr>
            <a:picLocks noGrp="1"/>
          </p:cNvPicPr>
          <p:nvPr>
            <p:ph sz="quarter" idx="1"/>
          </p:nvPr>
        </p:nvPicPr>
        <p:blipFill>
          <a:blip r:embed="rId3" cstate="print"/>
          <a:srcRect/>
          <a:stretch>
            <a:fillRect/>
          </a:stretch>
        </p:blipFill>
        <p:spPr bwMode="auto">
          <a:xfrm>
            <a:off x="285720" y="642918"/>
            <a:ext cx="4214842" cy="5857916"/>
          </a:xfrm>
          <a:prstGeom prst="rect">
            <a:avLst/>
          </a:prstGeom>
          <a:noFill/>
          <a:ln w="9525">
            <a:noFill/>
            <a:miter lim="800000"/>
            <a:headEnd/>
            <a:tailEnd/>
          </a:ln>
        </p:spPr>
      </p:pic>
      <p:sp>
        <p:nvSpPr>
          <p:cNvPr id="6" name="Прямоугольник 5"/>
          <p:cNvSpPr/>
          <p:nvPr/>
        </p:nvSpPr>
        <p:spPr>
          <a:xfrm>
            <a:off x="4929190" y="1285860"/>
            <a:ext cx="3643338" cy="5078313"/>
          </a:xfrm>
          <a:prstGeom prst="rect">
            <a:avLst/>
          </a:prstGeom>
        </p:spPr>
        <p:txBody>
          <a:bodyPr wrap="square">
            <a:spAutoFit/>
          </a:bodyPr>
          <a:lstStyle/>
          <a:p>
            <a:r>
              <a:rPr lang="ru-RU" dirty="0"/>
              <a:t>Цирюльничье дело стало умирать в 90-х годах XIX столетия.. На смену ему пришло дело парикмахерское. Время потихоньку меняло отношение к самому процессу стрижки и бритья. Уличных брадобреев становилось все меньше. Часть их обосновывалась в холлах гостиниц, часть объединялась и открывали первые "кооперативные"  парикмахерские. В Москве и Петербурге появились первые парикмахерские салоны, или, как их называли, «залы для стрижки и бритья»</a:t>
            </a: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Официальная">
  <a:themeElements>
    <a:clrScheme name="Другая 1">
      <a:dk1>
        <a:sysClr val="windowText" lastClr="000000"/>
      </a:dk1>
      <a:lt1>
        <a:sysClr val="window" lastClr="FFFFFF"/>
      </a:lt1>
      <a:dk2>
        <a:srgbClr val="69676D"/>
      </a:dk2>
      <a:lt2>
        <a:srgbClr val="C9C2D1"/>
      </a:lt2>
      <a:accent1>
        <a:srgbClr val="9688A5"/>
      </a:accent1>
      <a:accent2>
        <a:srgbClr val="9CB084"/>
      </a:accent2>
      <a:accent3>
        <a:srgbClr val="533DA9"/>
      </a:accent3>
      <a:accent4>
        <a:srgbClr val="B367FF"/>
      </a:accent4>
      <a:accent5>
        <a:srgbClr val="9688A5"/>
      </a:accent5>
      <a:accent6>
        <a:srgbClr val="295E70"/>
      </a:accent6>
      <a:hlink>
        <a:srgbClr val="410082"/>
      </a:hlink>
      <a:folHlink>
        <a:srgbClr val="932968"/>
      </a:folHlink>
    </a:clrScheme>
    <a:fontScheme name="Официальная">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Официальная">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616</TotalTime>
  <Words>1347</Words>
  <Application>Microsoft Office PowerPoint</Application>
  <PresentationFormat>Экран (4:3)</PresentationFormat>
  <Paragraphs>72</Paragraphs>
  <Slides>40</Slides>
  <Notes>2</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40</vt:i4>
      </vt:variant>
    </vt:vector>
  </HeadingPairs>
  <TitlesOfParts>
    <vt:vector size="47" baseType="lpstr">
      <vt:lpstr>Arial</vt:lpstr>
      <vt:lpstr>Calibri</vt:lpstr>
      <vt:lpstr>Cambria</vt:lpstr>
      <vt:lpstr>Georgia</vt:lpstr>
      <vt:lpstr>Wingdings</vt:lpstr>
      <vt:lpstr>Wingdings 2</vt:lpstr>
      <vt:lpstr>Официальная</vt:lpstr>
      <vt:lpstr> «История развития парикмахерского искусства»</vt:lpstr>
      <vt:lpstr>Чтобы овладеть своей профессией- нужно познать ее историю </vt:lpstr>
      <vt:lpstr>Салон Люкс</vt:lpstr>
      <vt:lpstr>Как менялась мода на прически</vt:lpstr>
      <vt:lpstr>Презентация PowerPoint</vt:lpstr>
      <vt:lpstr>Презентация PowerPoint</vt:lpstr>
      <vt:lpstr>Цирюльники за работой </vt:lpstr>
      <vt:lpstr>Бродячий цирюльник </vt:lpstr>
      <vt:lpstr>Презентация PowerPoint</vt:lpstr>
      <vt:lpstr>«Залы для стрижки и бритья». </vt:lpstr>
      <vt:lpstr>Вывеска в парикмахерской </vt:lpstr>
      <vt:lpstr>Карл Людвиг Несслер. </vt:lpstr>
      <vt:lpstr>Нагревающийся электрический аппарат для завивки </vt:lpstr>
      <vt:lpstr> </vt:lpstr>
      <vt:lpstr>К волосам, накрученным на бигуди, по трубкам подается горячий пар</vt:lpstr>
      <vt:lpstr>Перманентная завивка </vt:lpstr>
      <vt:lpstr>Хмическая завивка 20 годов</vt:lpstr>
      <vt:lpstr>Перманентная завивка выполненная ребенку </vt:lpstr>
      <vt:lpstr>Завивка волос перманентом. Германия, 1929 год </vt:lpstr>
      <vt:lpstr>Аппарат низкого напряжения </vt:lpstr>
      <vt:lpstr>Завивка волос перманентом. Германия, 1929 год</vt:lpstr>
      <vt:lpstr>Презентация PowerPoint</vt:lpstr>
      <vt:lpstr>    В начале 20-го века очень модны были волны на волосах, их делали как раз при помощи плоек:  </vt:lpstr>
      <vt:lpstr>Различные приспособления для укладки: </vt:lpstr>
      <vt:lpstr>Плойки раньше разогревались на огне и портили волосы, в 20- появились электрические плойки </vt:lpstr>
      <vt:lpstr>Сушка феном, 1920-е годы </vt:lpstr>
      <vt:lpstr>Презентация PowerPoint</vt:lpstr>
      <vt:lpstr>Крым.Передвижная парикмахерская на пляже в Прибрежном, 1979 год. </vt:lpstr>
      <vt:lpstr>Передвижная парикмахерская </vt:lpstr>
      <vt:lpstr>Первая парикмахерская на Калыме </vt:lpstr>
      <vt:lpstr>Сценки из советской парикмахерской. </vt:lpstr>
      <vt:lpstr>Укладка на бигуди и сушка феном -приятное времяпровождение  советской женщины.</vt:lpstr>
      <vt:lpstr>Механическая  машинка для стрижки. </vt:lpstr>
      <vt:lpstr> </vt:lpstr>
      <vt:lpstr> </vt:lpstr>
      <vt:lpstr>Инструменты парикмахеров </vt:lpstr>
      <vt:lpstr>Современные  салоны парикмахерские </vt:lpstr>
      <vt:lpstr>Детская парикмахерская </vt:lpstr>
      <vt:lpstr>Участие в шоу «Мир красоты»</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Алена</dc:creator>
  <cp:lastModifiedBy>Вусем</cp:lastModifiedBy>
  <cp:revision>64</cp:revision>
  <dcterms:created xsi:type="dcterms:W3CDTF">2015-01-26T16:04:27Z</dcterms:created>
  <dcterms:modified xsi:type="dcterms:W3CDTF">2022-10-21T20:39:56Z</dcterms:modified>
</cp:coreProperties>
</file>